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Play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274E767-81AC-4CEF-A6F1-766F58BC9B63}">
  <a:tblStyle styleId="{4274E767-81AC-4CEF-A6F1-766F58BC9B63}" styleName="Table_0">
    <a:wholeTbl>
      <a:tcTxStyle b="off" i="off">
        <a:font>
          <a:latin typeface="Amazon Ember Display"/>
          <a:ea typeface="Amazon Ember Display"/>
          <a:cs typeface="Amazon Ember Display"/>
        </a:font>
        <a:schemeClr val="lt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-bold.fntdata"/><Relationship Id="rId30" Type="http://schemas.openxmlformats.org/officeDocument/2006/relationships/font" Target="fonts/Play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3765884"/>
            <a:ext cx="5486400" cy="4882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2" type="sldNum"/>
          </p:nvPr>
        </p:nvSpPr>
        <p:spPr>
          <a:xfrm>
            <a:off x="1943100" y="8891337"/>
            <a:ext cx="2971800" cy="252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  <p:extLst>
    <p:ext uri="{620B2872-D7B9-4A21-9093-7833F8D536E1}">
      <p15:sldGuideLst>
        <p15:guide id="1" orient="horz" pos="2880">
          <p15:clr>
            <a:srgbClr val="F26B43"/>
          </p15:clr>
        </p15:guide>
        <p15:guide id="2" pos="2160">
          <p15:clr>
            <a:srgbClr val="F26B43"/>
          </p15:clr>
        </p15:guide>
        <p15:guide id="3" orient="horz" pos="312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85800" y="3765884"/>
            <a:ext cx="5486400" cy="4882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:notes"/>
          <p:cNvSpPr txBox="1"/>
          <p:nvPr>
            <p:ph idx="12" type="sldNum"/>
          </p:nvPr>
        </p:nvSpPr>
        <p:spPr>
          <a:xfrm>
            <a:off x="1943100" y="8891337"/>
            <a:ext cx="2971800" cy="252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76c5766a1a_0_96:notes"/>
          <p:cNvSpPr txBox="1"/>
          <p:nvPr>
            <p:ph idx="1" type="body"/>
          </p:nvPr>
        </p:nvSpPr>
        <p:spPr>
          <a:xfrm>
            <a:off x="685800" y="3765884"/>
            <a:ext cx="5486400" cy="488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76c5766a1a_0_96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6c5766a1a_0_246:notes"/>
          <p:cNvSpPr txBox="1"/>
          <p:nvPr>
            <p:ph idx="1" type="body"/>
          </p:nvPr>
        </p:nvSpPr>
        <p:spPr>
          <a:xfrm>
            <a:off x="685800" y="3765884"/>
            <a:ext cx="5486400" cy="488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376c5766a1a_0_246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76c5766a1a_0_251:notes"/>
          <p:cNvSpPr txBox="1"/>
          <p:nvPr>
            <p:ph idx="1" type="body"/>
          </p:nvPr>
        </p:nvSpPr>
        <p:spPr>
          <a:xfrm>
            <a:off x="685800" y="3765884"/>
            <a:ext cx="5486400" cy="488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76c5766a1a_0_251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76c5766a1a_0_256:notes"/>
          <p:cNvSpPr txBox="1"/>
          <p:nvPr>
            <p:ph idx="1" type="body"/>
          </p:nvPr>
        </p:nvSpPr>
        <p:spPr>
          <a:xfrm>
            <a:off x="685800" y="3765884"/>
            <a:ext cx="5486400" cy="488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376c5766a1a_0_256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76c5766a1a_0_261:notes"/>
          <p:cNvSpPr txBox="1"/>
          <p:nvPr>
            <p:ph idx="1" type="body"/>
          </p:nvPr>
        </p:nvSpPr>
        <p:spPr>
          <a:xfrm>
            <a:off x="685800" y="3765884"/>
            <a:ext cx="5486400" cy="488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376c5766a1a_0_261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76c5766a1a_0_266:notes"/>
          <p:cNvSpPr txBox="1"/>
          <p:nvPr>
            <p:ph idx="1" type="body"/>
          </p:nvPr>
        </p:nvSpPr>
        <p:spPr>
          <a:xfrm>
            <a:off x="685800" y="3765884"/>
            <a:ext cx="5486400" cy="488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376c5766a1a_0_266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76c5766a1a_0_273:notes"/>
          <p:cNvSpPr txBox="1"/>
          <p:nvPr>
            <p:ph idx="1" type="body"/>
          </p:nvPr>
        </p:nvSpPr>
        <p:spPr>
          <a:xfrm>
            <a:off x="685800" y="3765884"/>
            <a:ext cx="5486400" cy="488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376c5766a1a_0_273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76c5766a1a_0_278:notes"/>
          <p:cNvSpPr txBox="1"/>
          <p:nvPr>
            <p:ph idx="1" type="body"/>
          </p:nvPr>
        </p:nvSpPr>
        <p:spPr>
          <a:xfrm>
            <a:off x="685800" y="3765884"/>
            <a:ext cx="5486400" cy="488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376c5766a1a_0_278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76c5766a1a_0_283:notes"/>
          <p:cNvSpPr txBox="1"/>
          <p:nvPr>
            <p:ph idx="1" type="body"/>
          </p:nvPr>
        </p:nvSpPr>
        <p:spPr>
          <a:xfrm>
            <a:off x="685800" y="3765884"/>
            <a:ext cx="5486400" cy="488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376c5766a1a_0_283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76c5766a1a_0_288:notes"/>
          <p:cNvSpPr txBox="1"/>
          <p:nvPr>
            <p:ph idx="1" type="body"/>
          </p:nvPr>
        </p:nvSpPr>
        <p:spPr>
          <a:xfrm>
            <a:off x="685800" y="3765884"/>
            <a:ext cx="5486400" cy="488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376c5766a1a_0_288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3765884"/>
            <a:ext cx="5486400" cy="48828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 txBox="1"/>
          <p:nvPr>
            <p:ph idx="1" type="body"/>
          </p:nvPr>
        </p:nvSpPr>
        <p:spPr>
          <a:xfrm>
            <a:off x="685800" y="3765884"/>
            <a:ext cx="5486400" cy="48828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1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88348dcef1_0_0:notes"/>
          <p:cNvSpPr txBox="1"/>
          <p:nvPr>
            <p:ph idx="1" type="body"/>
          </p:nvPr>
        </p:nvSpPr>
        <p:spPr>
          <a:xfrm>
            <a:off x="685800" y="3765884"/>
            <a:ext cx="5486400" cy="488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388348dcef1_0_0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88348dcef1_0_15:notes"/>
          <p:cNvSpPr txBox="1"/>
          <p:nvPr>
            <p:ph idx="1" type="body"/>
          </p:nvPr>
        </p:nvSpPr>
        <p:spPr>
          <a:xfrm>
            <a:off x="685800" y="3765884"/>
            <a:ext cx="5486400" cy="488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388348dcef1_0_15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88348dcef1_0_7:notes"/>
          <p:cNvSpPr txBox="1"/>
          <p:nvPr>
            <p:ph idx="1" type="body"/>
          </p:nvPr>
        </p:nvSpPr>
        <p:spPr>
          <a:xfrm>
            <a:off x="685800" y="3765884"/>
            <a:ext cx="5486400" cy="488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388348dcef1_0_7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:notes"/>
          <p:cNvSpPr txBox="1"/>
          <p:nvPr>
            <p:ph idx="1" type="body"/>
          </p:nvPr>
        </p:nvSpPr>
        <p:spPr>
          <a:xfrm>
            <a:off x="685800" y="3765884"/>
            <a:ext cx="5486400" cy="48828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3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/>
          <p:nvPr>
            <p:ph idx="1" type="body"/>
          </p:nvPr>
        </p:nvSpPr>
        <p:spPr>
          <a:xfrm>
            <a:off x="685800" y="3765884"/>
            <a:ext cx="5486400" cy="48828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685800" y="3765884"/>
            <a:ext cx="5486400" cy="48828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5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685800" y="3765884"/>
            <a:ext cx="5486400" cy="48828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3765884"/>
            <a:ext cx="5486400" cy="48828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685800" y="3765884"/>
            <a:ext cx="5486400" cy="48828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8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76c5766a1a_0_76:notes"/>
          <p:cNvSpPr txBox="1"/>
          <p:nvPr>
            <p:ph idx="1" type="body"/>
          </p:nvPr>
        </p:nvSpPr>
        <p:spPr>
          <a:xfrm>
            <a:off x="685800" y="3765884"/>
            <a:ext cx="5486400" cy="488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76c5766a1a_0_76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6c5766a1a_0_83:notes"/>
          <p:cNvSpPr txBox="1"/>
          <p:nvPr>
            <p:ph idx="1" type="body"/>
          </p:nvPr>
        </p:nvSpPr>
        <p:spPr>
          <a:xfrm>
            <a:off x="685800" y="3765884"/>
            <a:ext cx="5486400" cy="488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76c5766a1a_0_83:notes"/>
          <p:cNvSpPr/>
          <p:nvPr>
            <p:ph idx="2" type="sldImg"/>
          </p:nvPr>
        </p:nvSpPr>
        <p:spPr>
          <a:xfrm>
            <a:off x="685800" y="4953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Title and Sub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304800" y="1000125"/>
            <a:ext cx="11582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000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pos="216">
          <p15:clr>
            <a:srgbClr val="FBAE40"/>
          </p15:clr>
        </p15:guide>
        <p15:guide id="2" orient="horz" pos="6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">
  <p:cSld name="Cod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04800" y="1485900"/>
            <a:ext cx="11582400" cy="1646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2"/>
          <p:cNvPicPr preferRelativeResize="0"/>
          <p:nvPr/>
        </p:nvPicPr>
        <p:blipFill rotWithShape="1">
          <a:blip r:embed="rId3">
            <a:alphaModFix amt="85000"/>
          </a:blip>
          <a:srcRect b="57237" l="35533" r="34018" t="23616"/>
          <a:stretch/>
        </p:blipFill>
        <p:spPr>
          <a:xfrm>
            <a:off x="274235" y="843937"/>
            <a:ext cx="946529" cy="70625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 txBox="1"/>
          <p:nvPr>
            <p:ph type="title"/>
          </p:nvPr>
        </p:nvSpPr>
        <p:spPr>
          <a:xfrm>
            <a:off x="1143000" y="1485900"/>
            <a:ext cx="8189914" cy="2567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1143000" y="4610100"/>
            <a:ext cx="81915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b="1" sz="2400"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2" type="body"/>
          </p:nvPr>
        </p:nvSpPr>
        <p:spPr>
          <a:xfrm>
            <a:off x="1143000" y="5045137"/>
            <a:ext cx="81769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pos="720">
          <p15:clr>
            <a:srgbClr val="FBAE40"/>
          </p15:clr>
        </p15:guide>
        <p15:guide id="2" pos="5880">
          <p15:clr>
            <a:srgbClr val="FBAE40"/>
          </p15:clr>
        </p15:guide>
        <p15:guide id="3" orient="horz" pos="29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304800" y="734939"/>
            <a:ext cx="323121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skillbuilder.aws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1130" y="219611"/>
            <a:ext cx="1389772" cy="138977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type="title"/>
          </p:nvPr>
        </p:nvSpPr>
        <p:spPr>
          <a:xfrm>
            <a:off x="304800" y="1919616"/>
            <a:ext cx="8723086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/>
        </p:nvSpPr>
        <p:spPr>
          <a:xfrm>
            <a:off x="304800" y="3067050"/>
            <a:ext cx="5132173" cy="72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 a free account on AWS Skill Builder to gain in-demand skills </a:t>
            </a:r>
            <a:endParaRPr b="1" sz="4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33351" y="1738406"/>
            <a:ext cx="8413750" cy="1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1463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Play"/>
              <a:buNone/>
            </a:pPr>
            <a:r>
              <a:rPr b="0" i="0" lang="en-US" sz="6600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Thank you!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31800" y="3453368"/>
            <a:ext cx="3429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431800" y="3835400"/>
            <a:ext cx="3429000" cy="1128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 sz="1800"/>
            </a:lvl1pPr>
            <a:lvl2pPr indent="-331469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3" type="body"/>
          </p:nvPr>
        </p:nvSpPr>
        <p:spPr>
          <a:xfrm>
            <a:off x="4075949" y="3453368"/>
            <a:ext cx="3429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4" type="body"/>
          </p:nvPr>
        </p:nvSpPr>
        <p:spPr>
          <a:xfrm>
            <a:off x="7720100" y="3453368"/>
            <a:ext cx="3429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5" type="body"/>
          </p:nvPr>
        </p:nvSpPr>
        <p:spPr>
          <a:xfrm>
            <a:off x="4075949" y="3835400"/>
            <a:ext cx="3429000" cy="1128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 sz="1800"/>
            </a:lvl1pPr>
            <a:lvl2pPr indent="-331469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6" type="body"/>
          </p:nvPr>
        </p:nvSpPr>
        <p:spPr>
          <a:xfrm>
            <a:off x="7720100" y="3835400"/>
            <a:ext cx="3429000" cy="1128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 sz="1800"/>
            </a:lvl1pPr>
            <a:lvl2pPr indent="-331469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0" y="-660868"/>
            <a:ext cx="121920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Play"/>
              <a:buNone/>
              <a:defRPr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/>
          <p:nvPr/>
        </p:nvSpPr>
        <p:spPr>
          <a:xfrm>
            <a:off x="7232650" y="1872748"/>
            <a:ext cx="832859" cy="83285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0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7637646" y="1872748"/>
            <a:ext cx="4556118" cy="832859"/>
          </a:xfrm>
          <a:prstGeom prst="rect">
            <a:avLst/>
          </a:prstGeom>
          <a:gradFill>
            <a:gsLst>
              <a:gs pos="0">
                <a:srgbClr val="002060"/>
              </a:gs>
              <a:gs pos="17000">
                <a:srgbClr val="002060"/>
              </a:gs>
              <a:gs pos="100000">
                <a:srgbClr val="002060">
                  <a:alpha val="56078"/>
                </a:srgbClr>
              </a:gs>
            </a:gsLst>
            <a:lin ang="1440000" scaled="0"/>
          </a:gradFill>
          <a:ln>
            <a:noFill/>
          </a:ln>
        </p:spPr>
        <p:txBody>
          <a:bodyPr anchorCtr="0" anchor="ctr" bIns="45700" lIns="1828800" spcFirstLastPara="1" rIns="18287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8594726" y="1900795"/>
            <a:ext cx="3394181" cy="794064"/>
          </a:xfrm>
          <a:prstGeom prst="rect">
            <a:avLst/>
          </a:prstGeom>
          <a:noFill/>
          <a:ln>
            <a:noFill/>
          </a:ln>
        </p:spPr>
        <p:txBody>
          <a:bodyPr anchorCtr="0" anchor="t" bIns="146300" lIns="182875" spcFirstLastPara="1" rIns="182875" wrap="square" tIns="1463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Please complete the session survey in the </a:t>
            </a:r>
            <a:r>
              <a:rPr b="0" lang="en-US" sz="1800" u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mobile app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1809" y="1769509"/>
            <a:ext cx="1039336" cy="1039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>
        <p15:guide id="1" pos="26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322916" y="1990726"/>
            <a:ext cx="827432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b="0"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4" name="Google Shape;74;p15"/>
          <p:cNvSpPr txBox="1"/>
          <p:nvPr>
            <p:ph type="title"/>
          </p:nvPr>
        </p:nvSpPr>
        <p:spPr>
          <a:xfrm>
            <a:off x="322916" y="2400300"/>
            <a:ext cx="8274329" cy="1865508"/>
          </a:xfrm>
          <a:prstGeom prst="rect">
            <a:avLst/>
          </a:prstGeom>
          <a:noFill/>
          <a:ln>
            <a:noFill/>
          </a:ln>
        </p:spPr>
        <p:txBody>
          <a:bodyPr anchorCtr="0" anchor="t" bIns="146300" lIns="0" spcFirstLastPara="1" rIns="0" wrap="square" tIns="1463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  <a:defRPr b="0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2" type="body"/>
          </p:nvPr>
        </p:nvSpPr>
        <p:spPr>
          <a:xfrm>
            <a:off x="322916" y="4692846"/>
            <a:ext cx="3702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 cap="none"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3" type="body"/>
          </p:nvPr>
        </p:nvSpPr>
        <p:spPr>
          <a:xfrm>
            <a:off x="322916" y="1492893"/>
            <a:ext cx="3492500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b="0"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4" type="body"/>
          </p:nvPr>
        </p:nvSpPr>
        <p:spPr>
          <a:xfrm>
            <a:off x="322916" y="5066908"/>
            <a:ext cx="3702329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pos="2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image">
  <p:cSld name="Title, content, and imag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04800" y="304800"/>
            <a:ext cx="56388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/>
          <p:nvPr>
            <p:ph idx="2" type="pic"/>
          </p:nvPr>
        </p:nvSpPr>
        <p:spPr>
          <a:xfrm>
            <a:off x="6248400" y="0"/>
            <a:ext cx="5943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04800" y="1485900"/>
            <a:ext cx="56388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8862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  <a:defRPr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pos="3744">
          <p15:clr>
            <a:srgbClr val="FBAE40"/>
          </p15:clr>
        </p15:guide>
        <p15:guide id="2" pos="3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with Subtitle">
  <p:cSld name="Two Content with Subtitl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04800" y="1714500"/>
            <a:ext cx="5676900" cy="2049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6210300" y="1714500"/>
            <a:ext cx="5676900" cy="2049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3" type="body"/>
          </p:nvPr>
        </p:nvSpPr>
        <p:spPr>
          <a:xfrm>
            <a:off x="304800" y="1000125"/>
            <a:ext cx="11582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000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pos="216">
          <p15:clr>
            <a:srgbClr val="FBAE40"/>
          </p15:clr>
        </p15:guide>
        <p15:guide id="2" orient="horz" pos="624">
          <p15:clr>
            <a:srgbClr val="FBAE40"/>
          </p15:clr>
        </p15:guide>
        <p15:guide id="3" orient="horz" pos="1272">
          <p15:clr>
            <a:srgbClr val="9FCC3B"/>
          </p15:clr>
        </p15:guide>
        <p15:guide id="4" orient="horz" pos="1080">
          <p15:clr>
            <a:srgbClr val="FBAE40"/>
          </p15:clr>
        </p15:guide>
        <p15:guide id="5" pos="3768">
          <p15:clr>
            <a:srgbClr val="FBAE40"/>
          </p15:clr>
        </p15:guide>
        <p15:guide id="6" pos="391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04800" y="1496306"/>
            <a:ext cx="5676897" cy="4801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 b="1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18"/>
          <p:cNvSpPr txBox="1"/>
          <p:nvPr>
            <p:ph idx="2" type="body"/>
          </p:nvPr>
        </p:nvSpPr>
        <p:spPr>
          <a:xfrm>
            <a:off x="304800" y="1989137"/>
            <a:ext cx="5676897" cy="1855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3" type="body"/>
          </p:nvPr>
        </p:nvSpPr>
        <p:spPr>
          <a:xfrm>
            <a:off x="6210303" y="1496306"/>
            <a:ext cx="5676897" cy="4801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 b="1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2" name="Google Shape;92;p18"/>
          <p:cNvSpPr txBox="1"/>
          <p:nvPr>
            <p:ph idx="4" type="body"/>
          </p:nvPr>
        </p:nvSpPr>
        <p:spPr>
          <a:xfrm>
            <a:off x="6210303" y="1989137"/>
            <a:ext cx="5676896" cy="1855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pos="3768">
          <p15:clr>
            <a:srgbClr val="FBAE40"/>
          </p15:clr>
        </p15:guide>
        <p15:guide id="2" pos="391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Three Speakers">
  <p:cSld name="Title Slide - Three Speaker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idx="1" type="subTitle"/>
          </p:nvPr>
        </p:nvSpPr>
        <p:spPr>
          <a:xfrm>
            <a:off x="322916" y="1990726"/>
            <a:ext cx="827432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b="0"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5" name="Google Shape;95;p19"/>
          <p:cNvSpPr txBox="1"/>
          <p:nvPr>
            <p:ph type="title"/>
          </p:nvPr>
        </p:nvSpPr>
        <p:spPr>
          <a:xfrm>
            <a:off x="322916" y="2400300"/>
            <a:ext cx="8274329" cy="1865508"/>
          </a:xfrm>
          <a:prstGeom prst="rect">
            <a:avLst/>
          </a:prstGeom>
          <a:noFill/>
          <a:ln>
            <a:noFill/>
          </a:ln>
        </p:spPr>
        <p:txBody>
          <a:bodyPr anchorCtr="0" anchor="t" bIns="146300" lIns="0" spcFirstLastPara="1" rIns="0" wrap="square" tIns="1463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  <a:defRPr b="0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2" type="body"/>
          </p:nvPr>
        </p:nvSpPr>
        <p:spPr>
          <a:xfrm>
            <a:off x="322917" y="4692846"/>
            <a:ext cx="26613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 cap="none"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3" type="body"/>
          </p:nvPr>
        </p:nvSpPr>
        <p:spPr>
          <a:xfrm>
            <a:off x="322916" y="1492893"/>
            <a:ext cx="3492500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b="0"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4" type="body"/>
          </p:nvPr>
        </p:nvSpPr>
        <p:spPr>
          <a:xfrm>
            <a:off x="322917" y="5066907"/>
            <a:ext cx="2661369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5" type="body"/>
          </p:nvPr>
        </p:nvSpPr>
        <p:spPr>
          <a:xfrm>
            <a:off x="3129724" y="4692846"/>
            <a:ext cx="26613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6" type="body"/>
          </p:nvPr>
        </p:nvSpPr>
        <p:spPr>
          <a:xfrm>
            <a:off x="5936531" y="4692846"/>
            <a:ext cx="26613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7" type="body"/>
          </p:nvPr>
        </p:nvSpPr>
        <p:spPr>
          <a:xfrm>
            <a:off x="3129724" y="5066907"/>
            <a:ext cx="2661369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8" type="body"/>
          </p:nvPr>
        </p:nvSpPr>
        <p:spPr>
          <a:xfrm>
            <a:off x="5936531" y="5066907"/>
            <a:ext cx="2661369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pos="216">
          <p15:clr>
            <a:srgbClr val="FBAE40"/>
          </p15:clr>
        </p15:guide>
        <p15:guide id="2" orient="horz" pos="29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0" y="-647700"/>
            <a:ext cx="119253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Play"/>
              <a:buNone/>
              <a:defRPr sz="36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lk-In">
  <p:cSld name="Walk-I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" type="body"/>
          </p:nvPr>
        </p:nvSpPr>
        <p:spPr>
          <a:xfrm>
            <a:off x="609600" y="1668780"/>
            <a:ext cx="3694113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214366"/>
            <a:ext cx="4075134" cy="40962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0" y="-660400"/>
            <a:ext cx="121920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Play"/>
              <a:buNone/>
              <a:defRPr sz="36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orient="horz" pos="2376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and Content">
  <p:cSld name="Title, Subtitle, and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04800" y="1714500"/>
            <a:ext cx="11582400" cy="2049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304800" y="1000125"/>
            <a:ext cx="11582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000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pos="216">
          <p15:clr>
            <a:srgbClr val="FBAE40"/>
          </p15:clr>
        </p15:guide>
        <p15:guide id="2" orient="horz" pos="624">
          <p15:clr>
            <a:srgbClr val="FBAE40"/>
          </p15:clr>
        </p15:guide>
        <p15:guide id="3" orient="horz" pos="1272">
          <p15:clr>
            <a:srgbClr val="9FCC3B"/>
          </p15:clr>
        </p15:guide>
        <p15:guide id="4" orient="horz" pos="10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and Bulleted Content">
  <p:cSld name="Title, Subtitle, and Bulleted Conte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04800" y="1714500"/>
            <a:ext cx="11582400" cy="2049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38862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  <a:defRPr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2" type="body"/>
          </p:nvPr>
        </p:nvSpPr>
        <p:spPr>
          <a:xfrm>
            <a:off x="304800" y="1000125"/>
            <a:ext cx="11582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000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pos="216">
          <p15:clr>
            <a:srgbClr val="FBAE40"/>
          </p15:clr>
        </p15:guide>
        <p15:guide id="2" orient="horz" pos="624">
          <p15:clr>
            <a:srgbClr val="FBAE40"/>
          </p15:clr>
        </p15:guide>
        <p15:guide id="3" orient="horz" pos="1272">
          <p15:clr>
            <a:srgbClr val="9FCC3B"/>
          </p15:clr>
        </p15:guide>
        <p15:guide id="4" orient="horz" pos="10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with Bullets">
  <p:cSld name="Two Content with Bulle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04800" y="1485900"/>
            <a:ext cx="5676900" cy="2049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38862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  <a:defRPr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2" type="body"/>
          </p:nvPr>
        </p:nvSpPr>
        <p:spPr>
          <a:xfrm>
            <a:off x="6210300" y="1485900"/>
            <a:ext cx="5676900" cy="2049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38862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  <a:defRPr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pos="3768">
          <p15:clr>
            <a:srgbClr val="FBAE40"/>
          </p15:clr>
        </p15:guide>
        <p15:guide id="2" pos="391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, Subtitle, and Bullets">
  <p:cSld name="Two Content, Subtitle, and Bullet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304800" y="1714500"/>
            <a:ext cx="5676900" cy="2049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38862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  <a:defRPr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2" type="body"/>
          </p:nvPr>
        </p:nvSpPr>
        <p:spPr>
          <a:xfrm>
            <a:off x="6210300" y="1714500"/>
            <a:ext cx="5676900" cy="2049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38862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  <a:defRPr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3" type="body"/>
          </p:nvPr>
        </p:nvSpPr>
        <p:spPr>
          <a:xfrm>
            <a:off x="304800" y="1000125"/>
            <a:ext cx="11582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000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pos="216">
          <p15:clr>
            <a:srgbClr val="FBAE40"/>
          </p15:clr>
        </p15:guide>
        <p15:guide id="2" orient="horz" pos="624">
          <p15:clr>
            <a:srgbClr val="FBAE40"/>
          </p15:clr>
        </p15:guide>
        <p15:guide id="3" orient="horz" pos="1272">
          <p15:clr>
            <a:srgbClr val="9FCC3B"/>
          </p15:clr>
        </p15:guide>
        <p15:guide id="4" orient="horz" pos="1080">
          <p15:clr>
            <a:srgbClr val="FBAE40"/>
          </p15:clr>
        </p15:guide>
        <p15:guide id="5" pos="3768">
          <p15:clr>
            <a:srgbClr val="FBAE40"/>
          </p15:clr>
        </p15:guide>
        <p15:guide id="6" pos="391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- Two Content">
  <p:cSld name="Code - Two Conte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304800" y="1485900"/>
            <a:ext cx="5676900" cy="1646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2" type="body"/>
          </p:nvPr>
        </p:nvSpPr>
        <p:spPr>
          <a:xfrm>
            <a:off x="6210300" y="1485900"/>
            <a:ext cx="5676900" cy="1646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pos="3768">
          <p15:clr>
            <a:srgbClr val="FBAE40"/>
          </p15:clr>
        </p15:guide>
        <p15:guide id="2" pos="391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>
  <p:cSld name="Video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94672" y="2327672"/>
            <a:ext cx="2202656" cy="220265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6"/>
          <p:cNvSpPr/>
          <p:nvPr>
            <p:ph idx="2" type="media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Play"/>
              <a:buNone/>
              <a:defRPr b="0" i="0" sz="2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Char char="–"/>
              <a:defRPr b="0" i="0" sz="20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Char char="•"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Char char="•"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Char char="•"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Char char="•"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Char char="•"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Char char="•"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129" name="Google Shape;129;p26"/>
          <p:cNvSpPr txBox="1"/>
          <p:nvPr>
            <p:ph type="title"/>
          </p:nvPr>
        </p:nvSpPr>
        <p:spPr>
          <a:xfrm>
            <a:off x="0" y="-647700"/>
            <a:ext cx="121920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Play"/>
              <a:buNone/>
              <a:defRPr sz="36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304800" y="304800"/>
            <a:ext cx="41529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5029200" y="304799"/>
            <a:ext cx="6858000" cy="5905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304800" y="2181224"/>
            <a:ext cx="415290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pos="2808">
          <p15:clr>
            <a:srgbClr val="FBAE40"/>
          </p15:clr>
        </p15:guide>
        <p15:guide id="2" orient="horz" pos="1368">
          <p15:clr>
            <a:srgbClr val="FBAE40"/>
          </p15:clr>
        </p15:guide>
        <p15:guide id="3" pos="316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title"/>
          </p:nvPr>
        </p:nvSpPr>
        <p:spPr>
          <a:xfrm>
            <a:off x="304800" y="304800"/>
            <a:ext cx="41529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/>
          <p:nvPr>
            <p:ph idx="2" type="pic"/>
          </p:nvPr>
        </p:nvSpPr>
        <p:spPr>
          <a:xfrm>
            <a:off x="5029200" y="304799"/>
            <a:ext cx="6858000" cy="5905501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8"/>
          <p:cNvSpPr txBox="1"/>
          <p:nvPr>
            <p:ph idx="1" type="body"/>
          </p:nvPr>
        </p:nvSpPr>
        <p:spPr>
          <a:xfrm>
            <a:off x="304800" y="2181224"/>
            <a:ext cx="4152900" cy="4029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pos="2808">
          <p15:clr>
            <a:srgbClr val="FBAE40"/>
          </p15:clr>
        </p15:guide>
        <p15:guide id="2" orient="horz" pos="1368">
          <p15:clr>
            <a:srgbClr val="FBAE40"/>
          </p15:clr>
        </p15:guide>
        <p15:guide id="3" pos="316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1" type="body"/>
          </p:nvPr>
        </p:nvSpPr>
        <p:spPr>
          <a:xfrm rot="5400000">
            <a:off x="3733800" y="-1943100"/>
            <a:ext cx="4724400" cy="11582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8862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  <a:defRPr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type="title"/>
          </p:nvPr>
        </p:nvSpPr>
        <p:spPr>
          <a:xfrm rot="5400000">
            <a:off x="7666831" y="1896269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" type="body"/>
          </p:nvPr>
        </p:nvSpPr>
        <p:spPr>
          <a:xfrm rot="5400000">
            <a:off x="1485901" y="-876301"/>
            <a:ext cx="5905499" cy="8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8862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  <a:defRPr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Two Speakers">
  <p:cSld name="Title Slide - Two Speaker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22916" y="1990726"/>
            <a:ext cx="827432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b="0"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22916" y="2400300"/>
            <a:ext cx="8274329" cy="1865508"/>
          </a:xfrm>
          <a:prstGeom prst="rect">
            <a:avLst/>
          </a:prstGeom>
          <a:noFill/>
          <a:ln>
            <a:noFill/>
          </a:ln>
        </p:spPr>
        <p:txBody>
          <a:bodyPr anchorCtr="0" anchor="t" bIns="146300" lIns="0" spcFirstLastPara="1" rIns="0" wrap="square" tIns="1463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  <a:defRPr b="0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322916" y="4692846"/>
            <a:ext cx="3702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 cap="none"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3" type="body"/>
          </p:nvPr>
        </p:nvSpPr>
        <p:spPr>
          <a:xfrm>
            <a:off x="322916" y="1492893"/>
            <a:ext cx="3492500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b="0"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4" type="body"/>
          </p:nvPr>
        </p:nvSpPr>
        <p:spPr>
          <a:xfrm>
            <a:off x="322916" y="5066907"/>
            <a:ext cx="3702329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5" type="body"/>
          </p:nvPr>
        </p:nvSpPr>
        <p:spPr>
          <a:xfrm>
            <a:off x="4456766" y="4692846"/>
            <a:ext cx="3702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6" type="body"/>
          </p:nvPr>
        </p:nvSpPr>
        <p:spPr>
          <a:xfrm>
            <a:off x="4456766" y="5066907"/>
            <a:ext cx="3702329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600"/>
            </a:lvl1pPr>
            <a:lvl2pPr indent="-331469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pos="216">
          <p15:clr>
            <a:srgbClr val="FBAE40"/>
          </p15:clr>
        </p15:guide>
        <p15:guide id="2" orient="horz" pos="295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of Template">
  <p:cSld name="End of Templat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/>
        </p:nvSpPr>
        <p:spPr>
          <a:xfrm>
            <a:off x="3486150" y="2418081"/>
            <a:ext cx="7785100" cy="2021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Do not use layouts after this slide.</a:t>
            </a:r>
            <a:br>
              <a:rPr b="1" i="0" lang="en-US" sz="6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b="1" i="0" lang="en-US" sz="2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They are not part of the official template.</a:t>
            </a:r>
            <a:endParaRPr b="1" i="0" sz="66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descr="Stop sign" id="146" name="Google Shape;14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7250" y="2114549"/>
            <a:ext cx="262890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46300" lIns="182875" spcFirstLastPara="1" rIns="182875" wrap="square" tIns="1463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9" name="Google Shape;149;p32"/>
          <p:cNvSpPr txBox="1"/>
          <p:nvPr>
            <p:ph idx="1" type="subTitle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300" lIns="182875" spcFirstLastPara="1" rIns="182875" wrap="square" tIns="146300">
            <a:spAutoFit/>
          </a:bodyPr>
          <a:lstStyle>
            <a:lvl1pPr lv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0" name="Google Shape;150;p32"/>
          <p:cNvSpPr txBox="1"/>
          <p:nvPr>
            <p:ph idx="11" type="ftr"/>
          </p:nvPr>
        </p:nvSpPr>
        <p:spPr>
          <a:xfrm>
            <a:off x="523539" y="6362188"/>
            <a:ext cx="18417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3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04800" y="1485900"/>
            <a:ext cx="11582400" cy="3570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252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with Art">
  <p:cSld name="Title Only with Ar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304801" y="1485900"/>
            <a:ext cx="11582400" cy="2049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ed Content">
  <p:cSld name="Title and Bullete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04800" y="1485900"/>
            <a:ext cx="11582400" cy="2049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38862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  <a:defRPr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04800" y="1485900"/>
            <a:ext cx="5676900" cy="2049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2" type="body"/>
          </p:nvPr>
        </p:nvSpPr>
        <p:spPr>
          <a:xfrm>
            <a:off x="6210300" y="1485900"/>
            <a:ext cx="5676900" cy="2049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pos="3768">
          <p15:clr>
            <a:srgbClr val="FBAE40"/>
          </p15:clr>
        </p15:guide>
        <p15:guide id="2" pos="39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2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6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5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29" Type="http://schemas.openxmlformats.org/officeDocument/2006/relationships/slideLayout" Target="../slideLayouts/slideLayout27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31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9.xml"/><Relationship Id="rId3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8.xml"/><Relationship Id="rId3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b="0" i="0" sz="40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04801" y="1485900"/>
            <a:ext cx="11582400" cy="2049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38862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Play"/>
              <a:buChar char="•"/>
              <a:defRPr b="0" i="0" sz="2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Char char="–"/>
              <a:defRPr b="0" i="0" sz="20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Char char="•"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Char char="•"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Char char="•"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Char char="•"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Char char="•"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Char char="•"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838200" y="69659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4038600" y="69659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610600" y="69659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2025, Amazon Web Services, Inc. or its affiliates. All rights reserved.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92">
          <p15:clr>
            <a:srgbClr val="F26B43"/>
          </p15:clr>
        </p15:guide>
        <p15:guide id="2" orient="horz" pos="3912">
          <p15:clr>
            <a:srgbClr val="F26B43"/>
          </p15:clr>
        </p15:guide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5" orient="horz" pos="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/>
          <p:nvPr>
            <p:ph idx="1" type="body"/>
          </p:nvPr>
        </p:nvSpPr>
        <p:spPr>
          <a:xfrm>
            <a:off x="609600" y="1668780"/>
            <a:ext cx="3694113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b="0"/>
          </a:p>
        </p:txBody>
      </p:sp>
      <p:sp>
        <p:nvSpPr>
          <p:cNvPr id="158" name="Google Shape;158;p33"/>
          <p:cNvSpPr txBox="1"/>
          <p:nvPr>
            <p:ph type="title"/>
          </p:nvPr>
        </p:nvSpPr>
        <p:spPr>
          <a:xfrm>
            <a:off x="0" y="-660400"/>
            <a:ext cx="121920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Play"/>
              <a:buNone/>
            </a:pPr>
            <a:r>
              <a:rPr lang="en-US"/>
              <a:t>Welcome slide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/>
          <p:nvPr>
            <p:ph idx="1" type="body"/>
          </p:nvPr>
        </p:nvSpPr>
        <p:spPr>
          <a:xfrm>
            <a:off x="304801" y="1485900"/>
            <a:ext cx="115824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45">
                <a:latin typeface="Arial"/>
                <a:ea typeface="Arial"/>
                <a:cs typeface="Arial"/>
                <a:sym typeface="Arial"/>
              </a:rPr>
              <a:t>Strategy Agent:</a:t>
            </a:r>
            <a:endParaRPr b="1"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45">
                <a:latin typeface="Arial"/>
                <a:ea typeface="Arial"/>
                <a:cs typeface="Arial"/>
                <a:sym typeface="Arial"/>
              </a:rPr>
              <a:t>Focuses on tactical and performance analysis; interprets formations, game strategies, player roles, and opponent behaviors. Provides strategic recommendations grounded in expert-level football knowledge and historical match data.</a:t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45">
                <a:latin typeface="Arial"/>
                <a:ea typeface="Arial"/>
                <a:cs typeface="Arial"/>
                <a:sym typeface="Arial"/>
              </a:rPr>
              <a:t>Injury and Fitness Agent</a:t>
            </a:r>
            <a:endParaRPr b="1"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45">
                <a:latin typeface="Arial"/>
                <a:ea typeface="Arial"/>
                <a:cs typeface="Arial"/>
                <a:sym typeface="Arial"/>
              </a:rPr>
              <a:t>Manages fitness-related insights; evaluates player injury status, recovery timelines, workload management, and rotation planning. Offers actionable advice rooted in medical and performance data from its dedicated knowledge source.</a:t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en-US" sz="2045">
                <a:latin typeface="Arial"/>
                <a:ea typeface="Arial"/>
                <a:cs typeface="Arial"/>
                <a:sym typeface="Arial"/>
              </a:rPr>
            </a:b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		</a:t>
            </a:r>
            <a:endParaRPr b="1" i="1" sz="1246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>
            <p:ph type="title"/>
          </p:nvPr>
        </p:nvSpPr>
        <p:spPr>
          <a:xfrm>
            <a:off x="304800" y="304800"/>
            <a:ext cx="115824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45">
                <a:latin typeface="Arial"/>
                <a:ea typeface="Arial"/>
                <a:cs typeface="Arial"/>
                <a:sym typeface="Arial"/>
              </a:rPr>
              <a:t>Instructions to each Agent (Prompt Engineering):</a:t>
            </a:r>
            <a:endParaRPr/>
          </a:p>
        </p:txBody>
      </p:sp>
      <p:sp>
        <p:nvSpPr>
          <p:cNvPr id="235" name="Google Shape;235;p43"/>
          <p:cNvSpPr txBox="1"/>
          <p:nvPr>
            <p:ph idx="1" type="body"/>
          </p:nvPr>
        </p:nvSpPr>
        <p:spPr>
          <a:xfrm>
            <a:off x="304801" y="1485900"/>
            <a:ext cx="11582400" cy="28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45">
                <a:latin typeface="Arial"/>
                <a:ea typeface="Arial"/>
                <a:cs typeface="Arial"/>
                <a:sym typeface="Arial"/>
              </a:rPr>
              <a:t>Head Coach:</a:t>
            </a:r>
            <a:endParaRPr b="1"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45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i="1" lang="en-US" sz="1645">
                <a:latin typeface="Arial"/>
                <a:ea typeface="Arial"/>
                <a:cs typeface="Arial"/>
                <a:sym typeface="Arial"/>
              </a:rPr>
              <a:t>Your job is to act as the entrypoint for all user queries.</a:t>
            </a:r>
            <a:endParaRPr i="1"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645">
                <a:latin typeface="Arial"/>
                <a:ea typeface="Arial"/>
                <a:cs typeface="Arial"/>
                <a:sym typeface="Arial"/>
              </a:rPr>
              <a:t>You must determine the user's intent and route the request to the most suitable specialized agent.”</a:t>
            </a:r>
            <a:endParaRPr i="1"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45">
                <a:latin typeface="Arial"/>
                <a:ea typeface="Arial"/>
                <a:cs typeface="Arial"/>
                <a:sym typeface="Arial"/>
              </a:rPr>
              <a:t>Transfer Market Agent</a:t>
            </a:r>
            <a:endParaRPr b="1"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645">
                <a:latin typeface="Arial"/>
                <a:ea typeface="Arial"/>
                <a:cs typeface="Arial"/>
                <a:sym typeface="Arial"/>
              </a:rPr>
              <a:t>“Your job is to analyze football transfer market activity.</a:t>
            </a:r>
            <a:endParaRPr i="1"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645">
                <a:latin typeface="Arial"/>
                <a:ea typeface="Arial"/>
                <a:cs typeface="Arial"/>
                <a:sym typeface="Arial"/>
              </a:rPr>
              <a:t>Base your answers on your knowledge base and provide insights on player valuations, transfers, and club strategies using human-like responses."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/>
          <p:nvPr>
            <p:ph type="title"/>
          </p:nvPr>
        </p:nvSpPr>
        <p:spPr>
          <a:xfrm>
            <a:off x="304800" y="304800"/>
            <a:ext cx="115824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45">
                <a:latin typeface="Arial"/>
                <a:ea typeface="Arial"/>
                <a:cs typeface="Arial"/>
                <a:sym typeface="Arial"/>
              </a:rPr>
              <a:t>Instructions to each Agent (Prompt Engineering):</a:t>
            </a:r>
            <a:endParaRPr/>
          </a:p>
        </p:txBody>
      </p:sp>
      <p:sp>
        <p:nvSpPr>
          <p:cNvPr id="241" name="Google Shape;241;p44"/>
          <p:cNvSpPr txBox="1"/>
          <p:nvPr>
            <p:ph idx="1" type="body"/>
          </p:nvPr>
        </p:nvSpPr>
        <p:spPr>
          <a:xfrm>
            <a:off x="304801" y="1485900"/>
            <a:ext cx="11582400" cy="28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645">
                <a:latin typeface="Arial"/>
                <a:ea typeface="Arial"/>
                <a:cs typeface="Arial"/>
                <a:sym typeface="Arial"/>
              </a:rPr>
              <a:t>Strategy Agent:</a:t>
            </a:r>
            <a:endParaRPr b="1"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45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i="1" lang="en-US" sz="1645">
                <a:latin typeface="Arial"/>
                <a:ea typeface="Arial"/>
                <a:cs typeface="Arial"/>
                <a:sym typeface="Arial"/>
              </a:rPr>
              <a:t>Your job is to evaluate football tactics, formations, and strategic decisions.</a:t>
            </a:r>
            <a:endParaRPr i="1"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US" sz="1645">
                <a:latin typeface="Arial"/>
                <a:ea typeface="Arial"/>
                <a:cs typeface="Arial"/>
                <a:sym typeface="Arial"/>
              </a:rPr>
              <a:t>Use your knowledge base to provide expert recommendations without quoting data directly; explain like a human scout would.”</a:t>
            </a:r>
            <a:endParaRPr i="1"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645">
                <a:latin typeface="Arial"/>
                <a:ea typeface="Arial"/>
                <a:cs typeface="Arial"/>
                <a:sym typeface="Arial"/>
              </a:rPr>
              <a:t>Injury and fitness agent:</a:t>
            </a:r>
            <a:endParaRPr b="1"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US" sz="1645">
                <a:latin typeface="Arial"/>
                <a:ea typeface="Arial"/>
                <a:cs typeface="Arial"/>
                <a:sym typeface="Arial"/>
              </a:rPr>
              <a:t>“Your job is to assess player injuries, fitness levels, and rotation needs.</a:t>
            </a:r>
            <a:endParaRPr i="1"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US" sz="1645">
                <a:latin typeface="Arial"/>
                <a:ea typeface="Arial"/>
                <a:cs typeface="Arial"/>
                <a:sym typeface="Arial"/>
              </a:rPr>
              <a:t>Use only the knowledge retrieved from your dedicated knowledge base and respond with professional, human-like advice.</a:t>
            </a:r>
            <a:endParaRPr b="1" sz="1645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 txBox="1"/>
          <p:nvPr>
            <p:ph type="title"/>
          </p:nvPr>
        </p:nvSpPr>
        <p:spPr>
          <a:xfrm>
            <a:off x="304800" y="304800"/>
            <a:ext cx="115824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Roles of each agent in brief:</a:t>
            </a:r>
            <a:endParaRPr/>
          </a:p>
        </p:txBody>
      </p:sp>
      <p:sp>
        <p:nvSpPr>
          <p:cNvPr id="247" name="Google Shape;247;p45"/>
          <p:cNvSpPr txBox="1"/>
          <p:nvPr>
            <p:ph idx="1" type="body"/>
          </p:nvPr>
        </p:nvSpPr>
        <p:spPr>
          <a:xfrm>
            <a:off x="304801" y="1485900"/>
            <a:ext cx="11582400" cy="3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	•	Head Coach: Oversees flow, delegates tasks.</a:t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	•	Assistants: Specialize in strategy, transfers, scouting, etc.</a:t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b="1" lang="en-US" sz="2045">
                <a:latin typeface="Arial"/>
                <a:ea typeface="Arial"/>
                <a:cs typeface="Arial"/>
                <a:sym typeface="Arial"/>
              </a:rPr>
            </a:b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					</a:t>
            </a:r>
            <a:r>
              <a:rPr b="1" i="1" lang="en-US" sz="1246">
                <a:latin typeface="Arial"/>
                <a:ea typeface="Arial"/>
                <a:cs typeface="Arial"/>
                <a:sym typeface="Arial"/>
              </a:rPr>
              <a:t>Think of the Head Coach like a project manager distributing subtasks.</a:t>
            </a:r>
            <a:endParaRPr b="1" i="1" sz="1246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645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/>
          <p:nvPr>
            <p:ph type="title"/>
          </p:nvPr>
        </p:nvSpPr>
        <p:spPr>
          <a:xfrm>
            <a:off x="304800" y="304800"/>
            <a:ext cx="115824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Alias</a:t>
            </a:r>
            <a:endParaRPr/>
          </a:p>
        </p:txBody>
      </p:sp>
      <p:sp>
        <p:nvSpPr>
          <p:cNvPr id="253" name="Google Shape;253;p46"/>
          <p:cNvSpPr txBox="1"/>
          <p:nvPr>
            <p:ph idx="1" type="body"/>
          </p:nvPr>
        </p:nvSpPr>
        <p:spPr>
          <a:xfrm>
            <a:off x="304801" y="1485900"/>
            <a:ext cx="11582400" cy="13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•	Different Versions of Agents with different configurations</a:t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	•	E.g:  agent:version 1, agent2:version 2</a:t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/>
          <p:nvPr>
            <p:ph type="title"/>
          </p:nvPr>
        </p:nvSpPr>
        <p:spPr>
          <a:xfrm>
            <a:off x="304800" y="304800"/>
            <a:ext cx="115824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Collaborators</a:t>
            </a:r>
            <a:endParaRPr/>
          </a:p>
        </p:txBody>
      </p:sp>
      <p:pic>
        <p:nvPicPr>
          <p:cNvPr id="259" name="Google Shape;25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284" y="1096237"/>
            <a:ext cx="6139501" cy="466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/>
          <p:nvPr>
            <p:ph type="title"/>
          </p:nvPr>
        </p:nvSpPr>
        <p:spPr>
          <a:xfrm>
            <a:off x="304800" y="304800"/>
            <a:ext cx="115824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Configure &gt; Prepare &gt; Deploy</a:t>
            </a:r>
            <a:endParaRPr/>
          </a:p>
        </p:txBody>
      </p:sp>
      <p:sp>
        <p:nvSpPr>
          <p:cNvPr id="265" name="Google Shape;265;p48"/>
          <p:cNvSpPr txBox="1"/>
          <p:nvPr>
            <p:ph idx="1" type="body"/>
          </p:nvPr>
        </p:nvSpPr>
        <p:spPr>
          <a:xfrm>
            <a:off x="304801" y="1485900"/>
            <a:ext cx="115824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45">
                <a:latin typeface="Arial"/>
                <a:ea typeface="Arial"/>
                <a:cs typeface="Arial"/>
                <a:sym typeface="Arial"/>
              </a:rPr>
              <a:t>Configure:</a:t>
            </a:r>
            <a:br>
              <a:rPr lang="en-US" sz="1645">
                <a:latin typeface="Arial"/>
                <a:ea typeface="Arial"/>
                <a:cs typeface="Arial"/>
                <a:sym typeface="Arial"/>
              </a:rPr>
            </a:br>
            <a:r>
              <a:rPr lang="en-US" sz="1645">
                <a:latin typeface="Arial"/>
                <a:ea typeface="Arial"/>
                <a:cs typeface="Arial"/>
                <a:sym typeface="Arial"/>
              </a:rPr>
              <a:t>	Make changes to your agent.</a:t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45">
                <a:latin typeface="Arial"/>
                <a:ea typeface="Arial"/>
                <a:cs typeface="Arial"/>
                <a:sym typeface="Arial"/>
              </a:rPr>
              <a:t>Prepare:</a:t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450705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45">
                <a:latin typeface="Arial"/>
                <a:ea typeface="Arial"/>
                <a:cs typeface="Arial"/>
                <a:sym typeface="Arial"/>
              </a:rPr>
              <a:t>Validate and setup access to linked resources like Lambda and Knowledge base</a:t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45">
                <a:latin typeface="Arial"/>
                <a:ea typeface="Arial"/>
                <a:cs typeface="Arial"/>
                <a:sym typeface="Arial"/>
              </a:rPr>
              <a:t>Deploy:</a:t>
            </a:r>
            <a:br>
              <a:rPr lang="en-US" sz="1645">
                <a:latin typeface="Arial"/>
                <a:ea typeface="Arial"/>
                <a:cs typeface="Arial"/>
                <a:sym typeface="Arial"/>
              </a:rPr>
            </a:br>
            <a:r>
              <a:rPr lang="en-US" sz="1645">
                <a:latin typeface="Arial"/>
                <a:ea typeface="Arial"/>
                <a:cs typeface="Arial"/>
                <a:sym typeface="Arial"/>
              </a:rPr>
              <a:t>	Create an alias to publish the latest version of the agent.</a:t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9"/>
          <p:cNvSpPr txBox="1"/>
          <p:nvPr>
            <p:ph type="title"/>
          </p:nvPr>
        </p:nvSpPr>
        <p:spPr>
          <a:xfrm>
            <a:off x="304800" y="304800"/>
            <a:ext cx="115824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Core Terraform resources to build this setup:</a:t>
            </a:r>
            <a:endParaRPr/>
          </a:p>
        </p:txBody>
      </p:sp>
      <p:sp>
        <p:nvSpPr>
          <p:cNvPr id="271" name="Google Shape;271;p49"/>
          <p:cNvSpPr txBox="1"/>
          <p:nvPr>
            <p:ph idx="1" type="body"/>
          </p:nvPr>
        </p:nvSpPr>
        <p:spPr>
          <a:xfrm>
            <a:off x="304801" y="1485900"/>
            <a:ext cx="11582400" cy="41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aws_bedrockagent_agent</a:t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aws_bedrockagent_knowledge_base</a:t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aws_opensearchserverless_collection</a:t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opensearch_index</a:t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aws_bedrockagent_agent_collaborator</a:t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aws_bedrockagent_agent_alias</a:t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aws_bedrockagent_agent_knowledge_base_association</a:t>
            </a:r>
            <a:endParaRPr sz="1645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/>
          <p:nvPr>
            <p:ph type="title"/>
          </p:nvPr>
        </p:nvSpPr>
        <p:spPr>
          <a:xfrm>
            <a:off x="304800" y="304800"/>
            <a:ext cx="115824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Things to Consider</a:t>
            </a:r>
            <a:endParaRPr/>
          </a:p>
        </p:txBody>
      </p:sp>
      <p:sp>
        <p:nvSpPr>
          <p:cNvPr id="277" name="Google Shape;277;p50"/>
          <p:cNvSpPr txBox="1"/>
          <p:nvPr>
            <p:ph idx="1" type="body"/>
          </p:nvPr>
        </p:nvSpPr>
        <p:spPr>
          <a:xfrm>
            <a:off x="304801" y="1485900"/>
            <a:ext cx="11582400" cy="41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Knowledge Base Isolation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46">
                <a:latin typeface="Arial"/>
                <a:ea typeface="Arial"/>
                <a:cs typeface="Arial"/>
                <a:sym typeface="Arial"/>
              </a:rPr>
              <a:t>Ensure each agent only accesses its dedicated vector index to avoid cross-domain responses.</a:t>
            </a:r>
            <a:endParaRPr sz="1446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446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446">
                <a:latin typeface="Arial"/>
                <a:ea typeface="Arial"/>
                <a:cs typeface="Arial"/>
                <a:sym typeface="Arial"/>
              </a:rPr>
              <a:t>Clear Instructions Per Agent:</a:t>
            </a:r>
            <a:endParaRPr b="1" sz="1446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46">
                <a:latin typeface="Arial"/>
                <a:ea typeface="Arial"/>
                <a:cs typeface="Arial"/>
                <a:sym typeface="Arial"/>
              </a:rPr>
              <a:t>Explicit, role-specific instructions improve accuracy and reduce generic outputs.</a:t>
            </a:r>
            <a:endParaRPr sz="1446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46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446">
                <a:latin typeface="Arial"/>
                <a:ea typeface="Arial"/>
                <a:cs typeface="Arial"/>
                <a:sym typeface="Arial"/>
              </a:rPr>
              <a:t>Delegation Logic</a:t>
            </a:r>
            <a:endParaRPr b="1" sz="1446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46">
                <a:latin typeface="Arial"/>
                <a:ea typeface="Arial"/>
                <a:cs typeface="Arial"/>
                <a:sym typeface="Arial"/>
              </a:rPr>
              <a:t>Head Coach must reliably identify intent and route to the correct agent.</a:t>
            </a:r>
            <a:endParaRPr sz="1446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46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446">
                <a:latin typeface="Arial"/>
                <a:ea typeface="Arial"/>
                <a:cs typeface="Arial"/>
                <a:sym typeface="Arial"/>
              </a:rPr>
              <a:t>Fallback &amp; Error Handling</a:t>
            </a:r>
            <a:endParaRPr b="1" sz="1446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46">
                <a:latin typeface="Arial"/>
                <a:ea typeface="Arial"/>
                <a:cs typeface="Arial"/>
                <a:sym typeface="Arial"/>
              </a:rPr>
              <a:t>Define behavior when an agent lacks relevant information or fails to retrieve context.</a:t>
            </a:r>
            <a:endParaRPr sz="1446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46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446">
                <a:latin typeface="Arial"/>
                <a:ea typeface="Arial"/>
                <a:cs typeface="Arial"/>
                <a:sym typeface="Arial"/>
              </a:rPr>
              <a:t>Scalability</a:t>
            </a:r>
            <a:endParaRPr b="1" sz="1446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46">
                <a:latin typeface="Arial"/>
                <a:ea typeface="Arial"/>
                <a:cs typeface="Arial"/>
                <a:sym typeface="Arial"/>
              </a:rPr>
              <a:t>Design for adding new agents or domains without disrupting existing workflows.</a:t>
            </a:r>
            <a:endParaRPr sz="1446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46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446">
                <a:latin typeface="Arial"/>
                <a:ea typeface="Arial"/>
                <a:cs typeface="Arial"/>
                <a:sym typeface="Arial"/>
              </a:rPr>
              <a:t>Testing &amp; Evaluation</a:t>
            </a:r>
            <a:endParaRPr b="1" sz="1446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46">
                <a:latin typeface="Arial"/>
                <a:ea typeface="Arial"/>
                <a:cs typeface="Arial"/>
                <a:sym typeface="Arial"/>
              </a:rPr>
              <a:t>Continuously validate agent responses against real user queries to fine-tune performance.</a:t>
            </a:r>
            <a:endParaRPr sz="1446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/>
          <p:nvPr>
            <p:ph type="title"/>
          </p:nvPr>
        </p:nvSpPr>
        <p:spPr>
          <a:xfrm>
            <a:off x="304800" y="304800"/>
            <a:ext cx="115824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</p:txBody>
      </p:sp>
      <p:sp>
        <p:nvSpPr>
          <p:cNvPr id="283" name="Google Shape;283;p51"/>
          <p:cNvSpPr txBox="1"/>
          <p:nvPr>
            <p:ph idx="1" type="body"/>
          </p:nvPr>
        </p:nvSpPr>
        <p:spPr>
          <a:xfrm>
            <a:off x="304801" y="1485900"/>
            <a:ext cx="11582400" cy="22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-35852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6"/>
              <a:buFont typeface="Arial"/>
              <a:buChar char="●"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Clear orchestration with a Head Coach agent</a:t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-35852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6"/>
              <a:buFont typeface="Arial"/>
              <a:buChar char="●"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Domain expertise through specialized agents</a:t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-35852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6"/>
              <a:buFont typeface="Arial"/>
              <a:buChar char="●"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Accurate, context-aware responses</a:t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-35852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6"/>
              <a:buFont typeface="Arial"/>
              <a:buChar char="●"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Modular and scalable design</a:t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-35852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6"/>
              <a:buFont typeface="Arial"/>
              <a:buChar char="●"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Real-world use case potential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/>
          <p:nvPr>
            <p:ph idx="1" type="subTitle"/>
          </p:nvPr>
        </p:nvSpPr>
        <p:spPr>
          <a:xfrm>
            <a:off x="322916" y="1990726"/>
            <a:ext cx="8274329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/>
          </a:p>
        </p:txBody>
      </p:sp>
      <p:sp>
        <p:nvSpPr>
          <p:cNvPr id="164" name="Google Shape;164;p34"/>
          <p:cNvSpPr txBox="1"/>
          <p:nvPr>
            <p:ph type="title"/>
          </p:nvPr>
        </p:nvSpPr>
        <p:spPr>
          <a:xfrm>
            <a:off x="322916" y="2400300"/>
            <a:ext cx="8274329" cy="1865508"/>
          </a:xfrm>
          <a:prstGeom prst="rect">
            <a:avLst/>
          </a:prstGeom>
          <a:noFill/>
          <a:ln>
            <a:noFill/>
          </a:ln>
        </p:spPr>
        <p:txBody>
          <a:bodyPr anchorCtr="0" anchor="t" bIns="146300" lIns="0" spcFirstLastPara="1" rIns="0" wrap="square" tIns="1463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Orchestrating Bedrock Agents for Collaborative Intelligence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165" name="Google Shape;165;p34"/>
          <p:cNvSpPr txBox="1"/>
          <p:nvPr>
            <p:ph idx="2" type="body"/>
          </p:nvPr>
        </p:nvSpPr>
        <p:spPr>
          <a:xfrm>
            <a:off x="322916" y="4692846"/>
            <a:ext cx="3702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Ajay Dhungel</a:t>
            </a:r>
            <a:endParaRPr/>
          </a:p>
        </p:txBody>
      </p:sp>
      <p:sp>
        <p:nvSpPr>
          <p:cNvPr id="166" name="Google Shape;166;p34"/>
          <p:cNvSpPr txBox="1"/>
          <p:nvPr>
            <p:ph idx="3" type="body"/>
          </p:nvPr>
        </p:nvSpPr>
        <p:spPr>
          <a:xfrm>
            <a:off x="322916" y="1492893"/>
            <a:ext cx="3492500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/>
          </a:p>
        </p:txBody>
      </p:sp>
      <p:sp>
        <p:nvSpPr>
          <p:cNvPr id="167" name="Google Shape;167;p34"/>
          <p:cNvSpPr txBox="1"/>
          <p:nvPr>
            <p:ph idx="4" type="body"/>
          </p:nvPr>
        </p:nvSpPr>
        <p:spPr>
          <a:xfrm>
            <a:off x="322916" y="5066907"/>
            <a:ext cx="3702329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68" name="Google Shape;168;p34"/>
          <p:cNvSpPr txBox="1"/>
          <p:nvPr>
            <p:ph idx="5" type="body"/>
          </p:nvPr>
        </p:nvSpPr>
        <p:spPr>
          <a:xfrm>
            <a:off x="4456766" y="4692846"/>
            <a:ext cx="3702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9" name="Google Shape;169;p34"/>
          <p:cNvSpPr txBox="1"/>
          <p:nvPr>
            <p:ph idx="6" type="body"/>
          </p:nvPr>
        </p:nvSpPr>
        <p:spPr>
          <a:xfrm>
            <a:off x="4456766" y="5066907"/>
            <a:ext cx="3702329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2"/>
          <p:cNvSpPr txBox="1"/>
          <p:nvPr>
            <p:ph type="title"/>
          </p:nvPr>
        </p:nvSpPr>
        <p:spPr>
          <a:xfrm>
            <a:off x="1143000" y="1485900"/>
            <a:ext cx="8189914" cy="2567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en-US"/>
              <a:t>Demo Slides incoming:</a:t>
            </a:r>
            <a:endParaRPr/>
          </a:p>
        </p:txBody>
      </p:sp>
      <p:sp>
        <p:nvSpPr>
          <p:cNvPr id="289" name="Google Shape;289;p52"/>
          <p:cNvSpPr txBox="1"/>
          <p:nvPr>
            <p:ph idx="1" type="body"/>
          </p:nvPr>
        </p:nvSpPr>
        <p:spPr>
          <a:xfrm>
            <a:off x="1143000" y="4610100"/>
            <a:ext cx="81915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sp>
        <p:nvSpPr>
          <p:cNvPr id="290" name="Google Shape;290;p52"/>
          <p:cNvSpPr txBox="1"/>
          <p:nvPr>
            <p:ph idx="2" type="body"/>
          </p:nvPr>
        </p:nvSpPr>
        <p:spPr>
          <a:xfrm>
            <a:off x="1143000" y="5045137"/>
            <a:ext cx="81769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3"/>
          <p:cNvSpPr txBox="1"/>
          <p:nvPr>
            <p:ph type="title"/>
          </p:nvPr>
        </p:nvSpPr>
        <p:spPr>
          <a:xfrm>
            <a:off x="1143000" y="1485900"/>
            <a:ext cx="8190000" cy="25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296" name="Google Shape;296;p53"/>
          <p:cNvSpPr txBox="1"/>
          <p:nvPr>
            <p:ph idx="1" type="body"/>
          </p:nvPr>
        </p:nvSpPr>
        <p:spPr>
          <a:xfrm>
            <a:off x="1143000" y="4610100"/>
            <a:ext cx="81915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sp>
        <p:nvSpPr>
          <p:cNvPr id="297" name="Google Shape;297;p53"/>
          <p:cNvSpPr txBox="1"/>
          <p:nvPr>
            <p:ph idx="2" type="body"/>
          </p:nvPr>
        </p:nvSpPr>
        <p:spPr>
          <a:xfrm>
            <a:off x="1143000" y="5045137"/>
            <a:ext cx="817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98" name="Google Shape;29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9117"/>
            <a:ext cx="12192000" cy="383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"/>
          <p:cNvSpPr txBox="1"/>
          <p:nvPr>
            <p:ph type="title"/>
          </p:nvPr>
        </p:nvSpPr>
        <p:spPr>
          <a:xfrm>
            <a:off x="1143000" y="1485900"/>
            <a:ext cx="8190000" cy="25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304" name="Google Shape;304;p54"/>
          <p:cNvSpPr txBox="1"/>
          <p:nvPr>
            <p:ph idx="1" type="body"/>
          </p:nvPr>
        </p:nvSpPr>
        <p:spPr>
          <a:xfrm>
            <a:off x="1143000" y="4610100"/>
            <a:ext cx="81915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sp>
        <p:nvSpPr>
          <p:cNvPr id="305" name="Google Shape;305;p54"/>
          <p:cNvSpPr txBox="1"/>
          <p:nvPr>
            <p:ph idx="2" type="body"/>
          </p:nvPr>
        </p:nvSpPr>
        <p:spPr>
          <a:xfrm>
            <a:off x="1143000" y="5045137"/>
            <a:ext cx="817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06" name="Google Shape;30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5547"/>
            <a:ext cx="12192000" cy="572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5"/>
          <p:cNvSpPr txBox="1"/>
          <p:nvPr>
            <p:ph type="title"/>
          </p:nvPr>
        </p:nvSpPr>
        <p:spPr>
          <a:xfrm>
            <a:off x="1143000" y="1485900"/>
            <a:ext cx="8190000" cy="25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312" name="Google Shape;312;p55"/>
          <p:cNvSpPr txBox="1"/>
          <p:nvPr>
            <p:ph idx="1" type="body"/>
          </p:nvPr>
        </p:nvSpPr>
        <p:spPr>
          <a:xfrm>
            <a:off x="1143000" y="4610100"/>
            <a:ext cx="81915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sp>
        <p:nvSpPr>
          <p:cNvPr id="313" name="Google Shape;313;p55"/>
          <p:cNvSpPr txBox="1"/>
          <p:nvPr>
            <p:ph idx="2" type="body"/>
          </p:nvPr>
        </p:nvSpPr>
        <p:spPr>
          <a:xfrm>
            <a:off x="1143000" y="5045137"/>
            <a:ext cx="817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14" name="Google Shape;31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94234"/>
            <a:ext cx="12192000" cy="3869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6"/>
          <p:cNvSpPr txBox="1"/>
          <p:nvPr>
            <p:ph type="title"/>
          </p:nvPr>
        </p:nvSpPr>
        <p:spPr>
          <a:xfrm>
            <a:off x="0" y="-660868"/>
            <a:ext cx="121920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Play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320" name="Google Shape;320;p56"/>
          <p:cNvSpPr txBox="1"/>
          <p:nvPr>
            <p:ph idx="1" type="body"/>
          </p:nvPr>
        </p:nvSpPr>
        <p:spPr>
          <a:xfrm>
            <a:off x="431800" y="3453368"/>
            <a:ext cx="3429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21" name="Google Shape;321;p56"/>
          <p:cNvSpPr txBox="1"/>
          <p:nvPr>
            <p:ph idx="2" type="body"/>
          </p:nvPr>
        </p:nvSpPr>
        <p:spPr>
          <a:xfrm>
            <a:off x="431800" y="3835400"/>
            <a:ext cx="3429000" cy="1128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/>
          </a:p>
        </p:txBody>
      </p:sp>
      <p:sp>
        <p:nvSpPr>
          <p:cNvPr id="322" name="Google Shape;322;p56"/>
          <p:cNvSpPr txBox="1"/>
          <p:nvPr>
            <p:ph idx="3" type="body"/>
          </p:nvPr>
        </p:nvSpPr>
        <p:spPr>
          <a:xfrm>
            <a:off x="4075949" y="3453368"/>
            <a:ext cx="3429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23" name="Google Shape;323;p56"/>
          <p:cNvSpPr txBox="1"/>
          <p:nvPr>
            <p:ph idx="5" type="body"/>
          </p:nvPr>
        </p:nvSpPr>
        <p:spPr>
          <a:xfrm>
            <a:off x="4075949" y="3835400"/>
            <a:ext cx="3429000" cy="1128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/>
          </a:p>
        </p:txBody>
      </p:sp>
      <p:sp>
        <p:nvSpPr>
          <p:cNvPr id="324" name="Google Shape;324;p56"/>
          <p:cNvSpPr txBox="1"/>
          <p:nvPr>
            <p:ph idx="4" type="body"/>
          </p:nvPr>
        </p:nvSpPr>
        <p:spPr>
          <a:xfrm>
            <a:off x="7720100" y="3453368"/>
            <a:ext cx="3429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25" name="Google Shape;325;p56"/>
          <p:cNvSpPr txBox="1"/>
          <p:nvPr>
            <p:ph idx="6" type="body"/>
          </p:nvPr>
        </p:nvSpPr>
        <p:spPr>
          <a:xfrm>
            <a:off x="7720100" y="3835400"/>
            <a:ext cx="3429000" cy="1128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en-US"/>
              <a:t>Agenda</a:t>
            </a:r>
            <a:endParaRPr/>
          </a:p>
        </p:txBody>
      </p:sp>
      <p:graphicFrame>
        <p:nvGraphicFramePr>
          <p:cNvPr id="175" name="Google Shape;175;p35"/>
          <p:cNvGraphicFramePr/>
          <p:nvPr/>
        </p:nvGraphicFramePr>
        <p:xfrm>
          <a:off x="304800" y="14859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{4274E767-81AC-4CEF-A6F1-766F58BC9B63}</a:tableStyleId>
              </a:tblPr>
              <a:tblGrid>
                <a:gridCol w="822950"/>
                <a:gridCol w="4846325"/>
                <a:gridCol w="914400"/>
                <a:gridCol w="4846325"/>
              </a:tblGrid>
              <a:tr h="94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</a:t>
                      </a:r>
                      <a:endParaRPr/>
                    </a:p>
                  </a:txBody>
                  <a:tcPr marT="45725" marB="45725" marR="91450" marL="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Play"/>
                          <a:ea typeface="Play"/>
                          <a:cs typeface="Play"/>
                          <a:sym typeface="Play"/>
                        </a:rPr>
                        <a:t>Amazon Bedrock and Agents</a:t>
                      </a:r>
                      <a:endParaRPr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45725" marB="45725" marR="274325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accent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05</a:t>
                      </a:r>
                      <a:endParaRPr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Play"/>
                          <a:ea typeface="Play"/>
                          <a:cs typeface="Play"/>
                          <a:sym typeface="Play"/>
                        </a:rPr>
                        <a:t>AWS resources with terraform</a:t>
                      </a:r>
                      <a:endParaRPr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45725" marB="45725" marR="91450" marL="91450"/>
                </a:tc>
              </a:tr>
              <a:tr h="94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</a:t>
                      </a:r>
                      <a:endParaRPr/>
                    </a:p>
                  </a:txBody>
                  <a:tcPr marT="45725" marB="45725" marR="9145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Play"/>
                          <a:ea typeface="Play"/>
                          <a:cs typeface="Play"/>
                          <a:sym typeface="Play"/>
                        </a:rPr>
                        <a:t>Multi-Agents</a:t>
                      </a:r>
                      <a:endParaRPr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45725" marB="45725" marR="274325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accent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06</a:t>
                      </a:r>
                      <a:endParaRPr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Play"/>
                          <a:ea typeface="Play"/>
                          <a:cs typeface="Play"/>
                          <a:sym typeface="Play"/>
                        </a:rPr>
                        <a:t>Collaboration in action</a:t>
                      </a:r>
                      <a:endParaRPr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45725" marB="45725" marR="91450" marL="91450"/>
                </a:tc>
              </a:tr>
              <a:tr h="94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</a:t>
                      </a:r>
                      <a:endParaRPr/>
                    </a:p>
                  </a:txBody>
                  <a:tcPr marT="45725" marB="45725" marR="9145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Play"/>
                          <a:ea typeface="Play"/>
                          <a:cs typeface="Play"/>
                          <a:sym typeface="Play"/>
                        </a:rPr>
                        <a:t>Designing multi-agent collaboration</a:t>
                      </a:r>
                      <a:endParaRPr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45725" marB="45725" marR="274325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accent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07</a:t>
                      </a:r>
                      <a:endParaRPr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Play"/>
                          <a:ea typeface="Play"/>
                          <a:cs typeface="Play"/>
                          <a:sym typeface="Play"/>
                        </a:rPr>
                        <a:t>Conclusion</a:t>
                      </a:r>
                      <a:endParaRPr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45725" marB="45725" marR="91450" marL="91450"/>
                </a:tc>
              </a:tr>
              <a:tr h="94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</a:t>
                      </a:r>
                      <a:endParaRPr/>
                    </a:p>
                  </a:txBody>
                  <a:tcPr marT="45725" marB="45725" marR="9145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Play"/>
                        <a:buNone/>
                      </a:pPr>
                      <a:r>
                        <a:rPr lang="en-US" sz="2800">
                          <a:latin typeface="Play"/>
                          <a:ea typeface="Play"/>
                          <a:cs typeface="Play"/>
                          <a:sym typeface="Play"/>
                        </a:rPr>
                        <a:t>Building the knowledge base</a:t>
                      </a:r>
                      <a:endParaRPr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45725" marB="45725" marR="274325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solidFill>
                          <a:schemeClr val="accen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lt1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/>
          <p:nvPr/>
        </p:nvSpPr>
        <p:spPr>
          <a:xfrm>
            <a:off x="446812" y="430050"/>
            <a:ext cx="8187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475">
            <a:spAutoFit/>
          </a:bodyPr>
          <a:lstStyle/>
          <a:p>
            <a:pPr indent="0" lvl="0" marL="64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45">
                <a:solidFill>
                  <a:srgbClr val="FFFFFF"/>
                </a:solidFill>
              </a:rPr>
              <a:t>Bedrock and Agents</a:t>
            </a:r>
            <a:endParaRPr b="0" i="0" sz="204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6"/>
          <p:cNvSpPr txBox="1"/>
          <p:nvPr/>
        </p:nvSpPr>
        <p:spPr>
          <a:xfrm>
            <a:off x="938819" y="4771641"/>
            <a:ext cx="1200900" cy="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850">
            <a:spAutoFit/>
          </a:bodyPr>
          <a:lstStyle/>
          <a:p>
            <a:pPr indent="0" lvl="0" marL="649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">
                <a:solidFill>
                  <a:srgbClr val="161E2D"/>
                </a:solidFill>
              </a:rPr>
              <a:t>AWS User Groups </a:t>
            </a:r>
            <a:endParaRPr sz="460">
              <a:solidFill>
                <a:srgbClr val="161E2D"/>
              </a:solidFill>
            </a:endParaRPr>
          </a:p>
        </p:txBody>
      </p:sp>
      <p:sp>
        <p:nvSpPr>
          <p:cNvPr id="182" name="Google Shape;182;p36"/>
          <p:cNvSpPr txBox="1"/>
          <p:nvPr/>
        </p:nvSpPr>
        <p:spPr>
          <a:xfrm>
            <a:off x="597477" y="0"/>
            <a:ext cx="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850">
            <a:spAutoFit/>
          </a:bodyPr>
          <a:lstStyle/>
          <a:p>
            <a:pPr indent="0" lvl="0" marL="19484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460">
                <a:solidFill>
                  <a:srgbClr val="161E2D"/>
                </a:solidFill>
              </a:rPr>
              <a:t>‹#›</a:t>
            </a:fld>
            <a:endParaRPr sz="460">
              <a:solidFill>
                <a:srgbClr val="161E2D"/>
              </a:solidFill>
            </a:endParaRPr>
          </a:p>
        </p:txBody>
      </p:sp>
      <p:sp>
        <p:nvSpPr>
          <p:cNvPr id="183" name="Google Shape;183;p36"/>
          <p:cNvSpPr txBox="1"/>
          <p:nvPr/>
        </p:nvSpPr>
        <p:spPr>
          <a:xfrm>
            <a:off x="533750" y="1309488"/>
            <a:ext cx="6252600" cy="28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5143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7E6E6"/>
              </a:buClr>
              <a:buSzPts val="1600"/>
              <a:buChar char="•"/>
            </a:pPr>
            <a:r>
              <a:rPr lang="en-US" sz="1800">
                <a:solidFill>
                  <a:srgbClr val="E7E6E6"/>
                </a:solidFill>
              </a:rPr>
              <a:t>Serverless access to foundation models from leading providers</a:t>
            </a:r>
            <a:endParaRPr sz="1800">
              <a:solidFill>
                <a:srgbClr val="E7E6E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7E6E6"/>
              </a:solidFill>
            </a:endParaRPr>
          </a:p>
          <a:p>
            <a:pPr indent="-285750" lvl="0" marL="5143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7E6E6"/>
              </a:buClr>
              <a:buSzPts val="1600"/>
              <a:buChar char="•"/>
            </a:pPr>
            <a:r>
              <a:rPr lang="en-US" sz="1800">
                <a:solidFill>
                  <a:srgbClr val="E7E6E6"/>
                </a:solidFill>
              </a:rPr>
              <a:t>Bedrock Agents do: Orchestrate workflows, retrieve knowledge, invoke tools.</a:t>
            </a:r>
            <a:br>
              <a:rPr lang="en-US" sz="1800">
                <a:solidFill>
                  <a:srgbClr val="E7E6E6"/>
                </a:solidFill>
              </a:rPr>
            </a:br>
            <a:endParaRPr sz="1800">
              <a:solidFill>
                <a:srgbClr val="E7E6E6"/>
              </a:solidFill>
            </a:endParaRPr>
          </a:p>
          <a:p>
            <a:pPr indent="-285750" lvl="0" marL="5143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7E6E6"/>
              </a:buClr>
              <a:buSzPts val="1600"/>
              <a:buChar char="•"/>
            </a:pPr>
            <a:r>
              <a:rPr lang="en-US" sz="1800">
                <a:solidFill>
                  <a:srgbClr val="E7E6E6"/>
                </a:solidFill>
              </a:rPr>
              <a:t>Agent components: Instruction, knowledge base, action group</a:t>
            </a:r>
            <a:endParaRPr sz="1800">
              <a:solidFill>
                <a:srgbClr val="E7E6E6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7E6E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6"/>
          <p:cNvSpPr txBox="1"/>
          <p:nvPr/>
        </p:nvSpPr>
        <p:spPr>
          <a:xfrm>
            <a:off x="599212" y="582450"/>
            <a:ext cx="8187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475">
            <a:spAutoFit/>
          </a:bodyPr>
          <a:lstStyle/>
          <a:p>
            <a:pPr indent="0" lvl="0" marL="64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4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6"/>
          <p:cNvSpPr txBox="1"/>
          <p:nvPr/>
        </p:nvSpPr>
        <p:spPr>
          <a:xfrm>
            <a:off x="1091219" y="4924041"/>
            <a:ext cx="1200900" cy="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850">
            <a:spAutoFit/>
          </a:bodyPr>
          <a:lstStyle/>
          <a:p>
            <a:pPr indent="0" lvl="0" marL="649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">
                <a:solidFill>
                  <a:srgbClr val="161E2D"/>
                </a:solidFill>
              </a:rPr>
              <a:t>AWS User Groups </a:t>
            </a:r>
            <a:endParaRPr sz="460">
              <a:solidFill>
                <a:srgbClr val="161E2D"/>
              </a:solidFill>
            </a:endParaRPr>
          </a:p>
        </p:txBody>
      </p:sp>
      <p:sp>
        <p:nvSpPr>
          <p:cNvPr id="186" name="Google Shape;186;p36"/>
          <p:cNvSpPr txBox="1"/>
          <p:nvPr/>
        </p:nvSpPr>
        <p:spPr>
          <a:xfrm>
            <a:off x="749877" y="152400"/>
            <a:ext cx="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850">
            <a:spAutoFit/>
          </a:bodyPr>
          <a:lstStyle/>
          <a:p>
            <a:pPr indent="0" lvl="0" marL="19484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460">
                <a:solidFill>
                  <a:srgbClr val="161E2D"/>
                </a:solidFill>
              </a:rPr>
              <a:t>‹#›</a:t>
            </a:fld>
            <a:endParaRPr sz="460">
              <a:solidFill>
                <a:srgbClr val="161E2D"/>
              </a:solidFill>
            </a:endParaRPr>
          </a:p>
        </p:txBody>
      </p:sp>
      <p:sp>
        <p:nvSpPr>
          <p:cNvPr id="187" name="Google Shape;187;p36"/>
          <p:cNvSpPr txBox="1"/>
          <p:nvPr/>
        </p:nvSpPr>
        <p:spPr>
          <a:xfrm>
            <a:off x="643675" y="1127500"/>
            <a:ext cx="6252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mazon Bedrock service icon." id="188" name="Google Shape;18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5976" y="990200"/>
            <a:ext cx="1752186" cy="175216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6"/>
          <p:cNvSpPr txBox="1"/>
          <p:nvPr/>
        </p:nvSpPr>
        <p:spPr>
          <a:xfrm>
            <a:off x="8096427" y="2991550"/>
            <a:ext cx="2278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Amazon Bedrock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Knowledge Base</a:t>
            </a:r>
            <a:endParaRPr/>
          </a:p>
        </p:txBody>
      </p:sp>
      <p:sp>
        <p:nvSpPr>
          <p:cNvPr id="195" name="Google Shape;195;p37"/>
          <p:cNvSpPr txBox="1"/>
          <p:nvPr>
            <p:ph idx="1" type="body"/>
          </p:nvPr>
        </p:nvSpPr>
        <p:spPr>
          <a:xfrm>
            <a:off x="304800" y="1485900"/>
            <a:ext cx="11582400" cy="28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45">
                <a:latin typeface="Arial"/>
                <a:ea typeface="Arial"/>
                <a:cs typeface="Arial"/>
                <a:sym typeface="Arial"/>
              </a:rPr>
              <a:t>Connects your documents to an agent using semantic search so it can answer questions with real context.</a:t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sz="1645">
                <a:latin typeface="Arial"/>
                <a:ea typeface="Arial"/>
                <a:cs typeface="Arial"/>
                <a:sym typeface="Arial"/>
              </a:rPr>
            </a:br>
            <a:r>
              <a:rPr b="1" lang="en-US" sz="1645">
                <a:latin typeface="Arial"/>
                <a:ea typeface="Arial"/>
                <a:cs typeface="Arial"/>
                <a:sym typeface="Arial"/>
              </a:rPr>
              <a:t>Components</a:t>
            </a:r>
            <a:endParaRPr b="1"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-33312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46"/>
              <a:buFont typeface="Arial"/>
              <a:buChar char="●"/>
            </a:pPr>
            <a:r>
              <a:rPr lang="en-US" sz="1645">
                <a:latin typeface="Arial"/>
                <a:ea typeface="Arial"/>
                <a:cs typeface="Arial"/>
                <a:sym typeface="Arial"/>
              </a:rPr>
              <a:t>S3 Bucket: Stores your source documents (PDFs, TXT, CSV, etc.)</a:t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-33312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46"/>
              <a:buFont typeface="Arial"/>
              <a:buChar char="●"/>
            </a:pPr>
            <a:r>
              <a:rPr lang="en-US" sz="1645">
                <a:latin typeface="Arial"/>
                <a:ea typeface="Arial"/>
                <a:cs typeface="Arial"/>
                <a:sym typeface="Arial"/>
              </a:rPr>
              <a:t>Embedding Model:	Converts text into vector embeddings</a:t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-33312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46"/>
              <a:buFont typeface="Arial"/>
              <a:buChar char="●"/>
            </a:pPr>
            <a:r>
              <a:rPr lang="en-US" sz="1645">
                <a:latin typeface="Arial"/>
                <a:ea typeface="Arial"/>
                <a:cs typeface="Arial"/>
                <a:sym typeface="Arial"/>
              </a:rPr>
              <a:t>OpenSearch Index:	Stores those vectors for fast retrieval</a:t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t/>
            </a:r>
            <a:endParaRPr/>
          </a:p>
        </p:txBody>
      </p:sp>
      <p:pic>
        <p:nvPicPr>
          <p:cNvPr descr="Amazon Simple Storage Service (Amazon S3) service icon." id="196" name="Google Shape;19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9588" y="268845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7"/>
          <p:cNvSpPr txBox="1"/>
          <p:nvPr/>
        </p:nvSpPr>
        <p:spPr>
          <a:xfrm>
            <a:off x="7761913" y="3577925"/>
            <a:ext cx="224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Amazon Simple Storage Service (Amazon S3)</a:t>
            </a:r>
            <a:endParaRPr/>
          </a:p>
        </p:txBody>
      </p:sp>
      <p:pic>
        <p:nvPicPr>
          <p:cNvPr descr="Amazon OpenSearch Service service icon." id="198" name="Google Shape;19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9589" y="4269125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7"/>
          <p:cNvSpPr txBox="1"/>
          <p:nvPr/>
        </p:nvSpPr>
        <p:spPr>
          <a:xfrm>
            <a:off x="7869351" y="5260624"/>
            <a:ext cx="226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Amazon OpenSearch Service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Foundational Models Used</a:t>
            </a:r>
            <a:endParaRPr/>
          </a:p>
        </p:txBody>
      </p:sp>
      <p:sp>
        <p:nvSpPr>
          <p:cNvPr id="205" name="Google Shape;205;p38"/>
          <p:cNvSpPr txBox="1"/>
          <p:nvPr>
            <p:ph idx="1" type="body"/>
          </p:nvPr>
        </p:nvSpPr>
        <p:spPr>
          <a:xfrm>
            <a:off x="304801" y="1485900"/>
            <a:ext cx="11582400" cy="51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Agents: Amazon Nova Lite</a:t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Embedding Model: Amazon Titan Text Embeddings V2</a:t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en-US" sz="2045">
                <a:latin typeface="Arial"/>
                <a:ea typeface="Arial"/>
                <a:cs typeface="Arial"/>
                <a:sym typeface="Arial"/>
              </a:rPr>
            </a:b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		</a:t>
            </a:r>
            <a:endParaRPr b="1" i="1" sz="1246">
              <a:latin typeface="Arial"/>
              <a:ea typeface="Arial"/>
              <a:cs typeface="Arial"/>
              <a:sym typeface="Arial"/>
            </a:endParaRPr>
          </a:p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t/>
            </a:r>
            <a:endParaRPr/>
          </a:p>
        </p:txBody>
      </p:sp>
      <p:sp>
        <p:nvSpPr>
          <p:cNvPr id="206" name="Google Shape;206;p38"/>
          <p:cNvSpPr txBox="1"/>
          <p:nvPr/>
        </p:nvSpPr>
        <p:spPr>
          <a:xfrm>
            <a:off x="3600713" y="5362525"/>
            <a:ext cx="2240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/>
          <p:nvPr>
            <p:ph type="title"/>
          </p:nvPr>
        </p:nvSpPr>
        <p:spPr>
          <a:xfrm>
            <a:off x="304800" y="304800"/>
            <a:ext cx="115824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64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045">
                <a:latin typeface="Arial"/>
                <a:ea typeface="Arial"/>
                <a:cs typeface="Arial"/>
                <a:sym typeface="Arial"/>
              </a:rPr>
              <a:t>Multi Agent Collaboration.</a:t>
            </a:r>
            <a:endParaRPr/>
          </a:p>
        </p:txBody>
      </p:sp>
      <p:sp>
        <p:nvSpPr>
          <p:cNvPr id="212" name="Google Shape;212;p39"/>
          <p:cNvSpPr txBox="1"/>
          <p:nvPr>
            <p:ph idx="1" type="body"/>
          </p:nvPr>
        </p:nvSpPr>
        <p:spPr>
          <a:xfrm>
            <a:off x="304800" y="848550"/>
            <a:ext cx="11582400" cy="3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045">
              <a:latin typeface="Arial"/>
              <a:ea typeface="Arial"/>
              <a:cs typeface="Arial"/>
              <a:sym typeface="Arial"/>
            </a:endParaRPr>
          </a:p>
          <a:p>
            <a:pPr indent="-333121" lvl="0" marL="457200" marR="3810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46"/>
              <a:buFont typeface="Arial"/>
              <a:buChar char="●"/>
            </a:pPr>
            <a:r>
              <a:rPr lang="en-US" sz="1645">
                <a:latin typeface="Arial"/>
                <a:ea typeface="Arial"/>
                <a:cs typeface="Arial"/>
                <a:sym typeface="Arial"/>
              </a:rPr>
              <a:t>A way for one agent to delegate tasks to other specialized agents.</a:t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-333121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46"/>
              <a:buFont typeface="Arial"/>
              <a:buChar char="●"/>
            </a:pPr>
            <a:r>
              <a:rPr lang="en-US" sz="1645">
                <a:latin typeface="Arial"/>
                <a:ea typeface="Arial"/>
                <a:cs typeface="Arial"/>
                <a:sym typeface="Arial"/>
              </a:rPr>
              <a:t>Specialized agents tackle tasks under a supervisor agent</a:t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45">
                <a:latin typeface="Arial"/>
                <a:ea typeface="Arial"/>
                <a:cs typeface="Arial"/>
                <a:sym typeface="Arial"/>
              </a:rPr>
              <a:t>Benefits:</a:t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-333121" lvl="0" marL="457200" marR="3810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46"/>
              <a:buFont typeface="Arial"/>
              <a:buChar char="●"/>
            </a:pPr>
            <a:r>
              <a:rPr lang="en-US" sz="1645">
                <a:latin typeface="Arial"/>
                <a:ea typeface="Arial"/>
                <a:cs typeface="Arial"/>
                <a:sym typeface="Arial"/>
              </a:rPr>
              <a:t>Automation of task routing and coordination</a:t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-333121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46"/>
              <a:buFont typeface="Arial"/>
              <a:buChar char="●"/>
            </a:pPr>
            <a:r>
              <a:rPr lang="en-US" sz="1645">
                <a:latin typeface="Arial"/>
                <a:ea typeface="Arial"/>
                <a:cs typeface="Arial"/>
                <a:sym typeface="Arial"/>
              </a:rPr>
              <a:t>Reliable, scalable and adaptive workflow</a:t>
            </a:r>
            <a:endParaRPr sz="1645">
              <a:latin typeface="Arial"/>
              <a:ea typeface="Arial"/>
              <a:cs typeface="Arial"/>
              <a:sym typeface="Arial"/>
            </a:endParaRPr>
          </a:p>
          <a:p>
            <a:pPr indent="-333121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46"/>
              <a:buFont typeface="Arial"/>
              <a:buChar char="●"/>
            </a:pPr>
            <a:r>
              <a:rPr lang="en-US" sz="1645">
                <a:latin typeface="Arial"/>
                <a:ea typeface="Arial"/>
                <a:cs typeface="Arial"/>
                <a:sym typeface="Arial"/>
              </a:rPr>
              <a:t>Effortless orchestration without coding</a:t>
            </a:r>
            <a:endParaRPr/>
          </a:p>
        </p:txBody>
      </p:sp>
      <p:pic>
        <p:nvPicPr>
          <p:cNvPr id="213" name="Google Shape;21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1575" y="2492075"/>
            <a:ext cx="5564425" cy="22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>
            <p:ph type="title"/>
          </p:nvPr>
        </p:nvSpPr>
        <p:spPr>
          <a:xfrm>
            <a:off x="304800" y="304800"/>
            <a:ext cx="115824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en-US"/>
              <a:t>How it works</a:t>
            </a:r>
            <a:endParaRPr/>
          </a:p>
        </p:txBody>
      </p:sp>
      <p:pic>
        <p:nvPicPr>
          <p:cNvPr id="219" name="Google Shape;219;p40" title="Untitled-2024-08-01-175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225" y="1766325"/>
            <a:ext cx="9975393" cy="380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/>
          <p:nvPr/>
        </p:nvSpPr>
        <p:spPr>
          <a:xfrm>
            <a:off x="637350" y="420650"/>
            <a:ext cx="8196300" cy="70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494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45">
              <a:solidFill>
                <a:schemeClr val="lt1"/>
              </a:solidFill>
            </a:endParaRPr>
          </a:p>
          <a:p>
            <a:pPr indent="0" lvl="0" marL="6494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45">
              <a:solidFill>
                <a:schemeClr val="lt1"/>
              </a:solidFill>
            </a:endParaRPr>
          </a:p>
          <a:p>
            <a:pPr indent="0" lvl="0" marL="649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45">
                <a:solidFill>
                  <a:schemeClr val="lt1"/>
                </a:solidFill>
              </a:rPr>
              <a:t>Head Coach Agent (The Master): </a:t>
            </a:r>
            <a:br>
              <a:rPr b="1" lang="en-US" sz="2045">
                <a:solidFill>
                  <a:schemeClr val="lt1"/>
                </a:solidFill>
              </a:rPr>
            </a:br>
            <a:endParaRPr b="1" sz="2045">
              <a:solidFill>
                <a:schemeClr val="lt1"/>
              </a:solidFill>
            </a:endParaRPr>
          </a:p>
          <a:p>
            <a:pPr indent="0" lvl="0" marL="649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45">
                <a:solidFill>
                  <a:schemeClr val="lt1"/>
                </a:solidFill>
              </a:rPr>
              <a:t>The entrypoint for user and orchestrator for all customer interactions.Captures the query, determines the intent, routes request to the appropriate specialized agent.</a:t>
            </a:r>
            <a:r>
              <a:rPr lang="en-US" sz="2045">
                <a:solidFill>
                  <a:schemeClr val="lt1"/>
                </a:solidFill>
              </a:rPr>
              <a:t> </a:t>
            </a:r>
            <a:endParaRPr sz="1645">
              <a:solidFill>
                <a:schemeClr val="lt1"/>
              </a:solidFill>
            </a:endParaRPr>
          </a:p>
          <a:p>
            <a:pPr indent="0" lvl="0" marL="6494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45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45">
                <a:solidFill>
                  <a:schemeClr val="lt1"/>
                </a:solidFill>
              </a:rPr>
              <a:t>Transfer Market Agent:</a:t>
            </a:r>
            <a:endParaRPr b="1" sz="1645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45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45">
                <a:solidFill>
                  <a:schemeClr val="lt1"/>
                </a:solidFill>
              </a:rPr>
              <a:t>Handles all transfer-related inquiries; analyzes player valuations, market trends, contract details, and club negotiations. Delivers insights based on current and historical transfer data retrieved from its specialized knowledge base.</a:t>
            </a:r>
            <a:endParaRPr sz="1645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45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45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45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45">
              <a:solidFill>
                <a:schemeClr val="lt1"/>
              </a:solidFill>
            </a:endParaRPr>
          </a:p>
          <a:p>
            <a:pPr indent="0" lvl="0" marL="6494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45">
              <a:solidFill>
                <a:schemeClr val="lt1"/>
              </a:solidFill>
            </a:endParaRPr>
          </a:p>
          <a:p>
            <a:pPr indent="0" lvl="0" marL="6494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45">
              <a:solidFill>
                <a:schemeClr val="lt1"/>
              </a:solidFill>
            </a:endParaRPr>
          </a:p>
          <a:p>
            <a:pPr indent="0" lvl="0" marL="6494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45">
              <a:solidFill>
                <a:schemeClr val="lt1"/>
              </a:solidFill>
            </a:endParaRPr>
          </a:p>
          <a:p>
            <a:pPr indent="0" lvl="0" marL="6494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45">
              <a:solidFill>
                <a:schemeClr val="lt1"/>
              </a:solidFill>
            </a:endParaRPr>
          </a:p>
          <a:p>
            <a:pPr indent="0" lvl="0" marL="6494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45">
              <a:solidFill>
                <a:schemeClr val="lt1"/>
              </a:solidFill>
            </a:endParaRPr>
          </a:p>
          <a:p>
            <a:pPr indent="0" lvl="0" marL="6494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2045">
                <a:solidFill>
                  <a:schemeClr val="lt1"/>
                </a:solidFill>
              </a:rPr>
            </a:br>
            <a:r>
              <a:rPr b="1" lang="en-US" sz="2045">
                <a:solidFill>
                  <a:schemeClr val="lt1"/>
                </a:solidFill>
              </a:rPr>
              <a:t>		</a:t>
            </a:r>
            <a:endParaRPr b="1" i="1" sz="1246">
              <a:solidFill>
                <a:schemeClr val="lt1"/>
              </a:solidFill>
            </a:endParaRPr>
          </a:p>
          <a:p>
            <a:pPr indent="0" lvl="0" marL="6494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45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AWS Summits 2024">
  <a:themeElements>
    <a:clrScheme name="Custom 22">
      <a:dk1>
        <a:srgbClr val="000000"/>
      </a:dk1>
      <a:lt1>
        <a:srgbClr val="FFFFFF"/>
      </a:lt1>
      <a:dk2>
        <a:srgbClr val="000036"/>
      </a:dk2>
      <a:lt2>
        <a:srgbClr val="F2F4F4"/>
      </a:lt2>
      <a:accent1>
        <a:srgbClr val="289EFF"/>
      </a:accent1>
      <a:accent2>
        <a:srgbClr val="0D9F91"/>
      </a:accent2>
      <a:accent3>
        <a:srgbClr val="FFAE00"/>
      </a:accent3>
      <a:accent4>
        <a:srgbClr val="DB2BB6"/>
      </a:accent4>
      <a:accent5>
        <a:srgbClr val="7E4FF3"/>
      </a:accent5>
      <a:accent6>
        <a:srgbClr val="3B3BA8"/>
      </a:accent6>
      <a:hlink>
        <a:srgbClr val="2E77FA"/>
      </a:hlink>
      <a:folHlink>
        <a:srgbClr val="2E77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reInforce 2023b">
      <a:dk1>
        <a:srgbClr val="000000"/>
      </a:dk1>
      <a:lt1>
        <a:srgbClr val="FFFFFF"/>
      </a:lt1>
      <a:dk2>
        <a:srgbClr val="000036"/>
      </a:dk2>
      <a:lt2>
        <a:srgbClr val="F2F4F4"/>
      </a:lt2>
      <a:accent1>
        <a:srgbClr val="80EAA8"/>
      </a:accent1>
      <a:accent2>
        <a:srgbClr val="47AEFF"/>
      </a:accent2>
      <a:accent3>
        <a:srgbClr val="EA74D4"/>
      </a:accent3>
      <a:accent4>
        <a:srgbClr val="B332E2"/>
      </a:accent4>
      <a:accent5>
        <a:srgbClr val="FF4D00"/>
      </a:accent5>
      <a:accent6>
        <a:srgbClr val="052E6B"/>
      </a:accent6>
      <a:hlink>
        <a:srgbClr val="47AEFF"/>
      </a:hlink>
      <a:folHlink>
        <a:srgbClr val="47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