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Open Sauce Heavy" charset="1" panose="00000A00000000000000"/>
      <p:regular r:id="rId15"/>
    </p:embeddedFont>
    <p:embeddedFont>
      <p:font typeface="Open Sauce Bold" charset="1" panose="00000800000000000000"/>
      <p:regular r:id="rId16"/>
    </p:embeddedFont>
    <p:embeddedFont>
      <p:font typeface="Open Sauce" charset="1" panose="00000500000000000000"/>
      <p:regular r:id="rId17"/>
    </p:embeddedFont>
    <p:embeddedFont>
      <p:font typeface="Open Sauce Light" charset="1" panose="000004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0D7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977201">
            <a:off x="8302125" y="-801031"/>
            <a:ext cx="12791303" cy="9442307"/>
          </a:xfrm>
          <a:custGeom>
            <a:avLst/>
            <a:gdLst/>
            <a:ahLst/>
            <a:cxnLst/>
            <a:rect r="r" b="b" t="t" l="l"/>
            <a:pathLst>
              <a:path h="9442307" w="12791303">
                <a:moveTo>
                  <a:pt x="0" y="0"/>
                </a:moveTo>
                <a:lnTo>
                  <a:pt x="12791302" y="0"/>
                </a:lnTo>
                <a:lnTo>
                  <a:pt x="12791302" y="9442307"/>
                </a:lnTo>
                <a:lnTo>
                  <a:pt x="0" y="94423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659522">
            <a:off x="-1466084" y="-1104127"/>
            <a:ext cx="6017764" cy="3599717"/>
          </a:xfrm>
          <a:custGeom>
            <a:avLst/>
            <a:gdLst/>
            <a:ahLst/>
            <a:cxnLst/>
            <a:rect r="r" b="b" t="t" l="l"/>
            <a:pathLst>
              <a:path h="3599717" w="6017764">
                <a:moveTo>
                  <a:pt x="0" y="0"/>
                </a:moveTo>
                <a:lnTo>
                  <a:pt x="6017764" y="0"/>
                </a:lnTo>
                <a:lnTo>
                  <a:pt x="6017764" y="3599717"/>
                </a:lnTo>
                <a:lnTo>
                  <a:pt x="0" y="35997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924022" y="5188961"/>
            <a:ext cx="4716981" cy="6251420"/>
          </a:xfrm>
          <a:custGeom>
            <a:avLst/>
            <a:gdLst/>
            <a:ahLst/>
            <a:cxnLst/>
            <a:rect r="r" b="b" t="t" l="l"/>
            <a:pathLst>
              <a:path h="6251420" w="4716981">
                <a:moveTo>
                  <a:pt x="0" y="0"/>
                </a:moveTo>
                <a:lnTo>
                  <a:pt x="4716981" y="0"/>
                </a:lnTo>
                <a:lnTo>
                  <a:pt x="4716981" y="6251421"/>
                </a:lnTo>
                <a:lnTo>
                  <a:pt x="0" y="62514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2696100" y="8626236"/>
            <a:ext cx="498714" cy="49871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1045163" y="1480091"/>
            <a:ext cx="16214137" cy="0"/>
          </a:xfrm>
          <a:prstGeom prst="line">
            <a:avLst/>
          </a:prstGeom>
          <a:ln cap="flat" w="19050">
            <a:solidFill>
              <a:srgbClr val="42424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1503630" y="3317252"/>
            <a:ext cx="5573157" cy="5077653"/>
          </a:xfrm>
          <a:custGeom>
            <a:avLst/>
            <a:gdLst/>
            <a:ahLst/>
            <a:cxnLst/>
            <a:rect r="r" b="b" t="t" l="l"/>
            <a:pathLst>
              <a:path h="5077653" w="5573157">
                <a:moveTo>
                  <a:pt x="0" y="0"/>
                </a:moveTo>
                <a:lnTo>
                  <a:pt x="5573157" y="0"/>
                </a:lnTo>
                <a:lnTo>
                  <a:pt x="5573157" y="5077654"/>
                </a:lnTo>
                <a:lnTo>
                  <a:pt x="0" y="50776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1182" t="0" r="-31182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5732254"/>
            <a:ext cx="13017405" cy="210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spc="-28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AWS Lambda MicroVMs:</a:t>
            </a:r>
          </a:p>
          <a:p>
            <a:pPr algn="l">
              <a:lnSpc>
                <a:spcPts val="8400"/>
              </a:lnSpc>
            </a:pPr>
            <a:r>
              <a:rPr lang="en-US" sz="6000" spc="-28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From Zero to Running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09146" y="622579"/>
            <a:ext cx="3450154" cy="281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b="true" sz="1800" spc="-100">
                <a:solidFill>
                  <a:srgbClr val="42424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Presented by 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09146" y="920227"/>
            <a:ext cx="3450154" cy="31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000" spc="-112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Ajay Dhungel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42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223" y="3602732"/>
            <a:ext cx="18339515" cy="9403170"/>
          </a:xfrm>
          <a:custGeom>
            <a:avLst/>
            <a:gdLst/>
            <a:ahLst/>
            <a:cxnLst/>
            <a:rect r="r" b="b" t="t" l="l"/>
            <a:pathLst>
              <a:path h="9403170" w="18339515">
                <a:moveTo>
                  <a:pt x="0" y="0"/>
                </a:moveTo>
                <a:lnTo>
                  <a:pt x="18339516" y="0"/>
                </a:lnTo>
                <a:lnTo>
                  <a:pt x="18339516" y="9403170"/>
                </a:lnTo>
                <a:lnTo>
                  <a:pt x="0" y="94031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6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203669" y="-206665"/>
            <a:ext cx="18695337" cy="4744221"/>
            <a:chOff x="0" y="0"/>
            <a:chExt cx="2896397" cy="73500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96397" cy="735004"/>
            </a:xfrm>
            <a:custGeom>
              <a:avLst/>
              <a:gdLst/>
              <a:ahLst/>
              <a:cxnLst/>
              <a:rect r="r" b="b" t="t" l="l"/>
              <a:pathLst>
                <a:path h="735004" w="2896397">
                  <a:moveTo>
                    <a:pt x="0" y="0"/>
                  </a:moveTo>
                  <a:lnTo>
                    <a:pt x="2896397" y="0"/>
                  </a:lnTo>
                  <a:lnTo>
                    <a:pt x="2896397" y="735004"/>
                  </a:lnTo>
                  <a:lnTo>
                    <a:pt x="0" y="735004"/>
                  </a:lnTo>
                  <a:close/>
                </a:path>
              </a:pathLst>
            </a:custGeom>
            <a:blipFill>
              <a:blip r:embed="rId3"/>
              <a:stretch>
                <a:fillRect l="0" t="-168860" r="0" b="-294089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609411" y="1726800"/>
            <a:ext cx="17069177" cy="8737871"/>
            <a:chOff x="0" y="0"/>
            <a:chExt cx="4495586" cy="23013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495586" cy="2301332"/>
            </a:xfrm>
            <a:custGeom>
              <a:avLst/>
              <a:gdLst/>
              <a:ahLst/>
              <a:cxnLst/>
              <a:rect r="r" b="b" t="t" l="l"/>
              <a:pathLst>
                <a:path h="2301332" w="4495586">
                  <a:moveTo>
                    <a:pt x="42181" y="0"/>
                  </a:moveTo>
                  <a:lnTo>
                    <a:pt x="4453405" y="0"/>
                  </a:lnTo>
                  <a:cubicBezTo>
                    <a:pt x="4476700" y="0"/>
                    <a:pt x="4495586" y="18885"/>
                    <a:pt x="4495586" y="42181"/>
                  </a:cubicBezTo>
                  <a:lnTo>
                    <a:pt x="4495586" y="2259151"/>
                  </a:lnTo>
                  <a:cubicBezTo>
                    <a:pt x="4495586" y="2282447"/>
                    <a:pt x="4476700" y="2301332"/>
                    <a:pt x="4453405" y="2301332"/>
                  </a:cubicBezTo>
                  <a:lnTo>
                    <a:pt x="42181" y="2301332"/>
                  </a:lnTo>
                  <a:cubicBezTo>
                    <a:pt x="18885" y="2301332"/>
                    <a:pt x="0" y="2282447"/>
                    <a:pt x="0" y="2259151"/>
                  </a:cubicBezTo>
                  <a:lnTo>
                    <a:pt x="0" y="42181"/>
                  </a:lnTo>
                  <a:cubicBezTo>
                    <a:pt x="0" y="18885"/>
                    <a:pt x="18885" y="0"/>
                    <a:pt x="42181" y="0"/>
                  </a:cubicBezTo>
                  <a:close/>
                </a:path>
              </a:pathLst>
            </a:custGeom>
            <a:solidFill>
              <a:srgbClr val="424242"/>
            </a:solidFill>
            <a:ln w="19050" cap="rnd">
              <a:solidFill>
                <a:srgbClr val="D0D7DD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4495586" cy="23299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486613" y="3122398"/>
            <a:ext cx="480334" cy="48033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42875"/>
              <a:ext cx="660400" cy="593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601969" y="2770927"/>
            <a:ext cx="14573284" cy="769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9"/>
              </a:lnSpc>
            </a:pPr>
            <a:r>
              <a:rPr lang="en-US" sz="5999" spc="-281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What is MicroVMS?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01969" y="4103039"/>
            <a:ext cx="13195017" cy="5015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 new capability in AWS Lambda, not an upgrade or replacement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Lambda Functions  run on Firecracker VMs behind the hood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MicroVMs bring that same Firecracker VMs to the surface. 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We can now have control over them, its no more request and response only.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Minimal and lightweight, compared to traditional Virtual Machines. </a:t>
            </a: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42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925852">
            <a:off x="11466076" y="-4871783"/>
            <a:ext cx="9386678" cy="10557613"/>
          </a:xfrm>
          <a:custGeom>
            <a:avLst/>
            <a:gdLst/>
            <a:ahLst/>
            <a:cxnLst/>
            <a:rect r="r" b="b" t="t" l="l"/>
            <a:pathLst>
              <a:path h="10557613" w="9386678">
                <a:moveTo>
                  <a:pt x="0" y="0"/>
                </a:moveTo>
                <a:lnTo>
                  <a:pt x="9386678" y="0"/>
                </a:lnTo>
                <a:lnTo>
                  <a:pt x="9386678" y="10557614"/>
                </a:lnTo>
                <a:lnTo>
                  <a:pt x="0" y="10557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964581" y="5331675"/>
            <a:ext cx="12299674" cy="5143500"/>
          </a:xfrm>
          <a:custGeom>
            <a:avLst/>
            <a:gdLst/>
            <a:ahLst/>
            <a:cxnLst/>
            <a:rect r="r" b="b" t="t" l="l"/>
            <a:pathLst>
              <a:path h="5143500" w="12299674">
                <a:moveTo>
                  <a:pt x="0" y="0"/>
                </a:moveTo>
                <a:lnTo>
                  <a:pt x="12299674" y="0"/>
                </a:lnTo>
                <a:lnTo>
                  <a:pt x="1229967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0999"/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3372807"/>
            <a:ext cx="10777569" cy="6241571"/>
            <a:chOff x="0" y="0"/>
            <a:chExt cx="2838537" cy="164387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838537" cy="1643871"/>
            </a:xfrm>
            <a:custGeom>
              <a:avLst/>
              <a:gdLst/>
              <a:ahLst/>
              <a:cxnLst/>
              <a:rect r="r" b="b" t="t" l="l"/>
              <a:pathLst>
                <a:path h="1643871" w="2838537">
                  <a:moveTo>
                    <a:pt x="66805" y="0"/>
                  </a:moveTo>
                  <a:lnTo>
                    <a:pt x="2771731" y="0"/>
                  </a:lnTo>
                  <a:cubicBezTo>
                    <a:pt x="2808627" y="0"/>
                    <a:pt x="2838537" y="29910"/>
                    <a:pt x="2838537" y="66805"/>
                  </a:cubicBezTo>
                  <a:lnTo>
                    <a:pt x="2838537" y="1577065"/>
                  </a:lnTo>
                  <a:cubicBezTo>
                    <a:pt x="2838537" y="1613961"/>
                    <a:pt x="2808627" y="1643871"/>
                    <a:pt x="2771731" y="1643871"/>
                  </a:cubicBezTo>
                  <a:lnTo>
                    <a:pt x="66805" y="1643871"/>
                  </a:lnTo>
                  <a:cubicBezTo>
                    <a:pt x="29910" y="1643871"/>
                    <a:pt x="0" y="1613961"/>
                    <a:pt x="0" y="1577065"/>
                  </a:cubicBezTo>
                  <a:lnTo>
                    <a:pt x="0" y="66805"/>
                  </a:lnTo>
                  <a:cubicBezTo>
                    <a:pt x="0" y="29910"/>
                    <a:pt x="29910" y="0"/>
                    <a:pt x="66805" y="0"/>
                  </a:cubicBezTo>
                  <a:close/>
                </a:path>
              </a:pathLst>
            </a:custGeom>
            <a:solidFill>
              <a:srgbClr val="424242"/>
            </a:solidFill>
            <a:ln w="19050" cap="rnd">
              <a:solidFill>
                <a:srgbClr val="D0D7DD"/>
              </a:solidFill>
              <a:prstDash val="solid"/>
              <a:round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2838537" cy="16724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1181006"/>
            <a:ext cx="15481970" cy="750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81"/>
              </a:lnSpc>
            </a:pPr>
            <a:r>
              <a:rPr lang="en-US" sz="5937" spc="-279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MicroVM vs Traditional VM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12776" y="4331212"/>
            <a:ext cx="3520737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MicroVM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927898" y="4321687"/>
            <a:ext cx="3520737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Traditional VM</a:t>
            </a:r>
          </a:p>
        </p:txBody>
      </p:sp>
      <p:sp>
        <p:nvSpPr>
          <p:cNvPr name="AutoShape 10" id="10"/>
          <p:cNvSpPr/>
          <p:nvPr/>
        </p:nvSpPr>
        <p:spPr>
          <a:xfrm>
            <a:off x="6307466" y="4009239"/>
            <a:ext cx="0" cy="4906069"/>
          </a:xfrm>
          <a:prstGeom prst="line">
            <a:avLst/>
          </a:prstGeom>
          <a:ln cap="flat" w="19050">
            <a:solidFill>
              <a:srgbClr val="D0D7D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1615245" y="4315637"/>
            <a:ext cx="387050" cy="38705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42875"/>
              <a:ext cx="660400" cy="593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130368" y="4315637"/>
            <a:ext cx="387050" cy="38705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42875"/>
              <a:ext cx="660400" cy="593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601969" y="5473366"/>
            <a:ext cx="3897288" cy="2920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No BIOS: minimal boot loader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Minimal: network, disk, console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Boot time: 125ms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117091" y="5473366"/>
            <a:ext cx="3897288" cy="3758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Full BIOS/UEFI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Full emulation : graphics, USB, legacy 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Boot time: Seconds to minute</a:t>
            </a: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42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964581" y="6163012"/>
            <a:ext cx="12299674" cy="5143500"/>
          </a:xfrm>
          <a:custGeom>
            <a:avLst/>
            <a:gdLst/>
            <a:ahLst/>
            <a:cxnLst/>
            <a:rect r="r" b="b" t="t" l="l"/>
            <a:pathLst>
              <a:path h="5143500" w="12299674">
                <a:moveTo>
                  <a:pt x="0" y="0"/>
                </a:moveTo>
                <a:lnTo>
                  <a:pt x="12299674" y="0"/>
                </a:lnTo>
                <a:lnTo>
                  <a:pt x="1229967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0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459903"/>
            <a:ext cx="16360888" cy="4960467"/>
            <a:chOff x="0" y="0"/>
            <a:chExt cx="4309041" cy="13064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09040" cy="1306461"/>
            </a:xfrm>
            <a:custGeom>
              <a:avLst/>
              <a:gdLst/>
              <a:ahLst/>
              <a:cxnLst/>
              <a:rect r="r" b="b" t="t" l="l"/>
              <a:pathLst>
                <a:path h="1306461" w="4309040">
                  <a:moveTo>
                    <a:pt x="44007" y="0"/>
                  </a:moveTo>
                  <a:lnTo>
                    <a:pt x="4265033" y="0"/>
                  </a:lnTo>
                  <a:cubicBezTo>
                    <a:pt x="4276704" y="0"/>
                    <a:pt x="4287898" y="4636"/>
                    <a:pt x="4296151" y="12889"/>
                  </a:cubicBezTo>
                  <a:cubicBezTo>
                    <a:pt x="4304404" y="21142"/>
                    <a:pt x="4309040" y="32336"/>
                    <a:pt x="4309040" y="44007"/>
                  </a:cubicBezTo>
                  <a:lnTo>
                    <a:pt x="4309040" y="1262453"/>
                  </a:lnTo>
                  <a:cubicBezTo>
                    <a:pt x="4309040" y="1274125"/>
                    <a:pt x="4304404" y="1285318"/>
                    <a:pt x="4296151" y="1293571"/>
                  </a:cubicBezTo>
                  <a:cubicBezTo>
                    <a:pt x="4287898" y="1301824"/>
                    <a:pt x="4276704" y="1306461"/>
                    <a:pt x="4265033" y="1306461"/>
                  </a:cubicBezTo>
                  <a:lnTo>
                    <a:pt x="44007" y="1306461"/>
                  </a:lnTo>
                  <a:cubicBezTo>
                    <a:pt x="32336" y="1306461"/>
                    <a:pt x="21142" y="1301824"/>
                    <a:pt x="12889" y="1293571"/>
                  </a:cubicBezTo>
                  <a:cubicBezTo>
                    <a:pt x="4636" y="1285318"/>
                    <a:pt x="0" y="1274125"/>
                    <a:pt x="0" y="1262453"/>
                  </a:cubicBezTo>
                  <a:lnTo>
                    <a:pt x="0" y="44007"/>
                  </a:lnTo>
                  <a:cubicBezTo>
                    <a:pt x="0" y="32336"/>
                    <a:pt x="4636" y="21142"/>
                    <a:pt x="12889" y="12889"/>
                  </a:cubicBezTo>
                  <a:cubicBezTo>
                    <a:pt x="21142" y="4636"/>
                    <a:pt x="32336" y="0"/>
                    <a:pt x="44007" y="0"/>
                  </a:cubicBezTo>
                  <a:close/>
                </a:path>
              </a:pathLst>
            </a:custGeom>
            <a:solidFill>
              <a:srgbClr val="424242"/>
            </a:solidFill>
            <a:ln w="19050" cap="rnd">
              <a:solidFill>
                <a:srgbClr val="D0D7DD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4309041" cy="13350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2196336"/>
            <a:ext cx="13389009" cy="76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6000" spc="-28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Why MicroVM?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12776" y="5153025"/>
            <a:ext cx="3520737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Virtual machines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927898" y="5153025"/>
            <a:ext cx="3520737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Containers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452546" y="5153025"/>
            <a:ext cx="3520737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Lambda Functions</a:t>
            </a:r>
          </a:p>
        </p:txBody>
      </p:sp>
      <p:sp>
        <p:nvSpPr>
          <p:cNvPr name="AutoShape 10" id="10"/>
          <p:cNvSpPr/>
          <p:nvPr/>
        </p:nvSpPr>
        <p:spPr>
          <a:xfrm>
            <a:off x="6307466" y="4936579"/>
            <a:ext cx="0" cy="3930176"/>
          </a:xfrm>
          <a:prstGeom prst="line">
            <a:avLst/>
          </a:prstGeom>
          <a:ln cap="flat" w="19050">
            <a:solidFill>
              <a:srgbClr val="D0D7D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11822589" y="4936579"/>
            <a:ext cx="0" cy="3930176"/>
          </a:xfrm>
          <a:prstGeom prst="line">
            <a:avLst/>
          </a:prstGeom>
          <a:ln cap="flat" w="19050">
            <a:solidFill>
              <a:srgbClr val="D0D7D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615245" y="5146975"/>
            <a:ext cx="387050" cy="38705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42875"/>
              <a:ext cx="660400" cy="593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130368" y="5146975"/>
            <a:ext cx="387050" cy="387050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42875"/>
              <a:ext cx="660400" cy="593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655015" y="5146975"/>
            <a:ext cx="387050" cy="38705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42875"/>
              <a:ext cx="660400" cy="593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0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601969" y="6304704"/>
            <a:ext cx="389728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Strong isolation, yet too slow to start.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17091" y="6304704"/>
            <a:ext cx="389728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fast, but share a kernel  and  unsafe for untrusted code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641739" y="6304704"/>
            <a:ext cx="3897288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fast and isolated, but stateless and capped at 15 minutes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57224" y="3276684"/>
            <a:ext cx="12195322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112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Because its Isolated, fast, and  allows session persistence. Perfect for AI coding assistants.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0D7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2700000">
            <a:off x="-2109444" y="5046072"/>
            <a:ext cx="9290530" cy="6858100"/>
          </a:xfrm>
          <a:custGeom>
            <a:avLst/>
            <a:gdLst/>
            <a:ahLst/>
            <a:cxnLst/>
            <a:rect r="r" b="b" t="t" l="l"/>
            <a:pathLst>
              <a:path h="6858100" w="9290530">
                <a:moveTo>
                  <a:pt x="9290530" y="0"/>
                </a:moveTo>
                <a:lnTo>
                  <a:pt x="0" y="0"/>
                </a:lnTo>
                <a:lnTo>
                  <a:pt x="0" y="6858101"/>
                </a:lnTo>
                <a:lnTo>
                  <a:pt x="9290530" y="6858101"/>
                </a:lnTo>
                <a:lnTo>
                  <a:pt x="929053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4902" y="970292"/>
            <a:ext cx="11034686" cy="8385207"/>
            <a:chOff x="0" y="0"/>
            <a:chExt cx="2906255" cy="2208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906255" cy="2208450"/>
            </a:xfrm>
            <a:custGeom>
              <a:avLst/>
              <a:gdLst/>
              <a:ahLst/>
              <a:cxnLst/>
              <a:rect r="r" b="b" t="t" l="l"/>
              <a:pathLst>
                <a:path h="2208450" w="2906255">
                  <a:moveTo>
                    <a:pt x="65249" y="0"/>
                  </a:moveTo>
                  <a:lnTo>
                    <a:pt x="2841006" y="0"/>
                  </a:lnTo>
                  <a:cubicBezTo>
                    <a:pt x="2858311" y="0"/>
                    <a:pt x="2874907" y="6874"/>
                    <a:pt x="2887144" y="19111"/>
                  </a:cubicBezTo>
                  <a:cubicBezTo>
                    <a:pt x="2899380" y="31347"/>
                    <a:pt x="2906255" y="47944"/>
                    <a:pt x="2906255" y="65249"/>
                  </a:cubicBezTo>
                  <a:lnTo>
                    <a:pt x="2906255" y="2143201"/>
                  </a:lnTo>
                  <a:cubicBezTo>
                    <a:pt x="2906255" y="2160506"/>
                    <a:pt x="2899380" y="2177102"/>
                    <a:pt x="2887144" y="2189339"/>
                  </a:cubicBezTo>
                  <a:cubicBezTo>
                    <a:pt x="2874907" y="2201575"/>
                    <a:pt x="2858311" y="2208450"/>
                    <a:pt x="2841006" y="2208450"/>
                  </a:cubicBezTo>
                  <a:lnTo>
                    <a:pt x="65249" y="2208450"/>
                  </a:lnTo>
                  <a:cubicBezTo>
                    <a:pt x="47944" y="2208450"/>
                    <a:pt x="31347" y="2201575"/>
                    <a:pt x="19111" y="2189339"/>
                  </a:cubicBezTo>
                  <a:cubicBezTo>
                    <a:pt x="6874" y="2177102"/>
                    <a:pt x="0" y="2160506"/>
                    <a:pt x="0" y="2143201"/>
                  </a:cubicBezTo>
                  <a:lnTo>
                    <a:pt x="0" y="65249"/>
                  </a:lnTo>
                  <a:cubicBezTo>
                    <a:pt x="0" y="47944"/>
                    <a:pt x="6874" y="31347"/>
                    <a:pt x="19111" y="19111"/>
                  </a:cubicBezTo>
                  <a:cubicBezTo>
                    <a:pt x="31347" y="6874"/>
                    <a:pt x="47944" y="0"/>
                    <a:pt x="65249" y="0"/>
                  </a:cubicBezTo>
                  <a:close/>
                </a:path>
              </a:pathLst>
            </a:custGeom>
            <a:solidFill>
              <a:srgbClr val="D0D7DD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906255" cy="2237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761007" y="3664707"/>
            <a:ext cx="6880469" cy="1483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6000" spc="-28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Fast, </a:t>
            </a:r>
          </a:p>
          <a:p>
            <a:pPr algn="l">
              <a:lnSpc>
                <a:spcPts val="5640"/>
              </a:lnSpc>
            </a:pPr>
            <a:r>
              <a:rPr lang="en-US" sz="6000" spc="-28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but how?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757389" y="1481961"/>
            <a:ext cx="514050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Package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747864" y="3240845"/>
            <a:ext cx="514050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Lambda builds the image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767470" y="4676262"/>
            <a:ext cx="514050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Snapshot taken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687936" y="3991097"/>
            <a:ext cx="4585954" cy="1465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60"/>
              </a:lnSpc>
            </a:pPr>
            <a:r>
              <a:rPr lang="en-US" sz="4000" spc="-188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The</a:t>
            </a:r>
          </a:p>
          <a:p>
            <a:pPr algn="l">
              <a:lnSpc>
                <a:spcPts val="3760"/>
              </a:lnSpc>
            </a:pPr>
            <a:r>
              <a:rPr lang="en-US" sz="4000" spc="-188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image-then-launch</a:t>
            </a:r>
          </a:p>
          <a:p>
            <a:pPr algn="l">
              <a:lnSpc>
                <a:spcPts val="3760"/>
              </a:lnSpc>
            </a:pPr>
            <a:r>
              <a:rPr lang="en-US" sz="4000" spc="-188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Model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776995" y="6385610"/>
            <a:ext cx="514050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Launch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76995" y="7914214"/>
            <a:ext cx="5140506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spc="-12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Result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757389" y="2384230"/>
            <a:ext cx="3954149" cy="256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0"/>
              </a:lnSpc>
            </a:pPr>
            <a:r>
              <a:rPr lang="en-US" sz="2000" spc="-94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Dockerfile + code → zip → S3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776995" y="3908987"/>
            <a:ext cx="3954149" cy="256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0"/>
              </a:lnSpc>
            </a:pPr>
            <a:r>
              <a:rPr lang="en-US" sz="2000" spc="-94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runs your Dockerfile, boots the app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757389" y="5295387"/>
            <a:ext cx="3954149" cy="73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0"/>
              </a:lnSpc>
            </a:pPr>
            <a:r>
              <a:rPr lang="en-US" sz="2000" spc="-94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memory, disk, and running processes, captured once the app is live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757389" y="6914724"/>
            <a:ext cx="3954149" cy="73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0"/>
              </a:lnSpc>
            </a:pPr>
            <a:r>
              <a:rPr lang="en-US" sz="2000" spc="-94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every MicroVM after that starts from the snapshot, not from scratch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757389" y="8522748"/>
            <a:ext cx="3954149" cy="256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0"/>
              </a:lnSpc>
            </a:pPr>
            <a:r>
              <a:rPr lang="en-US" sz="2000" spc="-94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2 seconds to run and serve traffic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0D7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77090" y="2231409"/>
            <a:ext cx="16714740" cy="10818995"/>
          </a:xfrm>
          <a:custGeom>
            <a:avLst/>
            <a:gdLst/>
            <a:ahLst/>
            <a:cxnLst/>
            <a:rect r="r" b="b" t="t" l="l"/>
            <a:pathLst>
              <a:path h="10818995" w="16714740">
                <a:moveTo>
                  <a:pt x="0" y="0"/>
                </a:moveTo>
                <a:lnTo>
                  <a:pt x="16714740" y="0"/>
                </a:lnTo>
                <a:lnTo>
                  <a:pt x="16714740" y="10818995"/>
                </a:lnTo>
                <a:lnTo>
                  <a:pt x="0" y="108189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61739"/>
            <a:ext cx="16230600" cy="76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6000" spc="-282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Where it fits !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01975" y="3061729"/>
            <a:ext cx="7428904" cy="2998333"/>
            <a:chOff x="0" y="0"/>
            <a:chExt cx="1956584" cy="78968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56584" cy="789684"/>
            </a:xfrm>
            <a:custGeom>
              <a:avLst/>
              <a:gdLst/>
              <a:ahLst/>
              <a:cxnLst/>
              <a:rect r="r" b="b" t="t" l="l"/>
              <a:pathLst>
                <a:path h="789684" w="1956584">
                  <a:moveTo>
                    <a:pt x="68781" y="0"/>
                  </a:moveTo>
                  <a:lnTo>
                    <a:pt x="1887803" y="0"/>
                  </a:lnTo>
                  <a:cubicBezTo>
                    <a:pt x="1925790" y="0"/>
                    <a:pt x="1956584" y="30794"/>
                    <a:pt x="1956584" y="68781"/>
                  </a:cubicBezTo>
                  <a:lnTo>
                    <a:pt x="1956584" y="720904"/>
                  </a:lnTo>
                  <a:cubicBezTo>
                    <a:pt x="1956584" y="758890"/>
                    <a:pt x="1925790" y="789684"/>
                    <a:pt x="1887803" y="789684"/>
                  </a:cubicBezTo>
                  <a:lnTo>
                    <a:pt x="68781" y="789684"/>
                  </a:lnTo>
                  <a:cubicBezTo>
                    <a:pt x="30794" y="789684"/>
                    <a:pt x="0" y="758890"/>
                    <a:pt x="0" y="720904"/>
                  </a:cubicBezTo>
                  <a:lnTo>
                    <a:pt x="0" y="68781"/>
                  </a:lnTo>
                  <a:cubicBezTo>
                    <a:pt x="0" y="30794"/>
                    <a:pt x="30794" y="0"/>
                    <a:pt x="6878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956584" cy="818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177090" y="3256012"/>
            <a:ext cx="1154202" cy="804358"/>
            <a:chOff x="0" y="0"/>
            <a:chExt cx="303987" cy="21184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03987" cy="211847"/>
            </a:xfrm>
            <a:custGeom>
              <a:avLst/>
              <a:gdLst/>
              <a:ahLst/>
              <a:cxnLst/>
              <a:rect r="r" b="b" t="t" l="l"/>
              <a:pathLst>
                <a:path h="211847" w="303987">
                  <a:moveTo>
                    <a:pt x="105924" y="0"/>
                  </a:moveTo>
                  <a:lnTo>
                    <a:pt x="198064" y="0"/>
                  </a:lnTo>
                  <a:cubicBezTo>
                    <a:pt x="256564" y="0"/>
                    <a:pt x="303987" y="47424"/>
                    <a:pt x="303987" y="105924"/>
                  </a:cubicBezTo>
                  <a:lnTo>
                    <a:pt x="303987" y="105924"/>
                  </a:lnTo>
                  <a:cubicBezTo>
                    <a:pt x="303987" y="134016"/>
                    <a:pt x="292827" y="160958"/>
                    <a:pt x="272963" y="180823"/>
                  </a:cubicBezTo>
                  <a:cubicBezTo>
                    <a:pt x="253098" y="200687"/>
                    <a:pt x="226156" y="211847"/>
                    <a:pt x="198064" y="211847"/>
                  </a:cubicBezTo>
                  <a:lnTo>
                    <a:pt x="105924" y="211847"/>
                  </a:lnTo>
                  <a:cubicBezTo>
                    <a:pt x="77831" y="211847"/>
                    <a:pt x="50889" y="200687"/>
                    <a:pt x="31024" y="180823"/>
                  </a:cubicBezTo>
                  <a:cubicBezTo>
                    <a:pt x="11160" y="160958"/>
                    <a:pt x="0" y="134016"/>
                    <a:pt x="0" y="105924"/>
                  </a:cubicBezTo>
                  <a:lnTo>
                    <a:pt x="0" y="105924"/>
                  </a:lnTo>
                  <a:cubicBezTo>
                    <a:pt x="0" y="77831"/>
                    <a:pt x="11160" y="50889"/>
                    <a:pt x="31024" y="31024"/>
                  </a:cubicBezTo>
                  <a:cubicBezTo>
                    <a:pt x="50889" y="11160"/>
                    <a:pt x="77831" y="0"/>
                    <a:pt x="1059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303987" cy="240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134070" y="6507737"/>
            <a:ext cx="7428904" cy="2998333"/>
            <a:chOff x="0" y="0"/>
            <a:chExt cx="1956584" cy="78968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56584" cy="789684"/>
            </a:xfrm>
            <a:custGeom>
              <a:avLst/>
              <a:gdLst/>
              <a:ahLst/>
              <a:cxnLst/>
              <a:rect r="r" b="b" t="t" l="l"/>
              <a:pathLst>
                <a:path h="789684" w="1956584">
                  <a:moveTo>
                    <a:pt x="68781" y="0"/>
                  </a:moveTo>
                  <a:lnTo>
                    <a:pt x="1887803" y="0"/>
                  </a:lnTo>
                  <a:cubicBezTo>
                    <a:pt x="1925790" y="0"/>
                    <a:pt x="1956584" y="30794"/>
                    <a:pt x="1956584" y="68781"/>
                  </a:cubicBezTo>
                  <a:lnTo>
                    <a:pt x="1956584" y="720904"/>
                  </a:lnTo>
                  <a:cubicBezTo>
                    <a:pt x="1956584" y="758890"/>
                    <a:pt x="1925790" y="789684"/>
                    <a:pt x="1887803" y="789684"/>
                  </a:cubicBezTo>
                  <a:lnTo>
                    <a:pt x="68781" y="789684"/>
                  </a:lnTo>
                  <a:cubicBezTo>
                    <a:pt x="30794" y="789684"/>
                    <a:pt x="0" y="758890"/>
                    <a:pt x="0" y="720904"/>
                  </a:cubicBezTo>
                  <a:lnTo>
                    <a:pt x="0" y="68781"/>
                  </a:lnTo>
                  <a:cubicBezTo>
                    <a:pt x="0" y="30794"/>
                    <a:pt x="30794" y="0"/>
                    <a:pt x="68781" y="0"/>
                  </a:cubicBezTo>
                  <a:close/>
                </a:path>
              </a:pathLst>
            </a:custGeom>
            <a:solidFill>
              <a:srgbClr val="D0D7DD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1956584" cy="818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784269" y="3061729"/>
            <a:ext cx="8098138" cy="2998333"/>
            <a:chOff x="0" y="0"/>
            <a:chExt cx="2132843" cy="78968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32843" cy="789684"/>
            </a:xfrm>
            <a:custGeom>
              <a:avLst/>
              <a:gdLst/>
              <a:ahLst/>
              <a:cxnLst/>
              <a:rect r="r" b="b" t="t" l="l"/>
              <a:pathLst>
                <a:path h="789684" w="2132843">
                  <a:moveTo>
                    <a:pt x="63097" y="0"/>
                  </a:moveTo>
                  <a:lnTo>
                    <a:pt x="2069746" y="0"/>
                  </a:lnTo>
                  <a:cubicBezTo>
                    <a:pt x="2104593" y="0"/>
                    <a:pt x="2132843" y="28249"/>
                    <a:pt x="2132843" y="63097"/>
                  </a:cubicBezTo>
                  <a:lnTo>
                    <a:pt x="2132843" y="726588"/>
                  </a:lnTo>
                  <a:cubicBezTo>
                    <a:pt x="2132843" y="761435"/>
                    <a:pt x="2104593" y="789684"/>
                    <a:pt x="2069746" y="789684"/>
                  </a:cubicBezTo>
                  <a:lnTo>
                    <a:pt x="63097" y="789684"/>
                  </a:lnTo>
                  <a:cubicBezTo>
                    <a:pt x="28249" y="789684"/>
                    <a:pt x="0" y="761435"/>
                    <a:pt x="0" y="726588"/>
                  </a:cubicBezTo>
                  <a:lnTo>
                    <a:pt x="0" y="63097"/>
                  </a:lnTo>
                  <a:cubicBezTo>
                    <a:pt x="0" y="28249"/>
                    <a:pt x="28249" y="0"/>
                    <a:pt x="63097" y="0"/>
                  </a:cubicBezTo>
                  <a:close/>
                </a:path>
              </a:pathLst>
            </a:custGeom>
            <a:solidFill>
              <a:srgbClr val="D0D7DD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132843" cy="818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062075" y="3256012"/>
            <a:ext cx="1154202" cy="804358"/>
            <a:chOff x="0" y="0"/>
            <a:chExt cx="303987" cy="21184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03987" cy="211847"/>
            </a:xfrm>
            <a:custGeom>
              <a:avLst/>
              <a:gdLst/>
              <a:ahLst/>
              <a:cxnLst/>
              <a:rect r="r" b="b" t="t" l="l"/>
              <a:pathLst>
                <a:path h="211847" w="303987">
                  <a:moveTo>
                    <a:pt x="105924" y="0"/>
                  </a:moveTo>
                  <a:lnTo>
                    <a:pt x="198064" y="0"/>
                  </a:lnTo>
                  <a:cubicBezTo>
                    <a:pt x="256564" y="0"/>
                    <a:pt x="303987" y="47424"/>
                    <a:pt x="303987" y="105924"/>
                  </a:cubicBezTo>
                  <a:lnTo>
                    <a:pt x="303987" y="105924"/>
                  </a:lnTo>
                  <a:cubicBezTo>
                    <a:pt x="303987" y="134016"/>
                    <a:pt x="292827" y="160958"/>
                    <a:pt x="272963" y="180823"/>
                  </a:cubicBezTo>
                  <a:cubicBezTo>
                    <a:pt x="253098" y="200687"/>
                    <a:pt x="226156" y="211847"/>
                    <a:pt x="198064" y="211847"/>
                  </a:cubicBezTo>
                  <a:lnTo>
                    <a:pt x="105924" y="211847"/>
                  </a:lnTo>
                  <a:cubicBezTo>
                    <a:pt x="77831" y="211847"/>
                    <a:pt x="50889" y="200687"/>
                    <a:pt x="31024" y="180823"/>
                  </a:cubicBezTo>
                  <a:cubicBezTo>
                    <a:pt x="11160" y="160958"/>
                    <a:pt x="0" y="134016"/>
                    <a:pt x="0" y="105924"/>
                  </a:cubicBezTo>
                  <a:lnTo>
                    <a:pt x="0" y="105924"/>
                  </a:lnTo>
                  <a:cubicBezTo>
                    <a:pt x="0" y="77831"/>
                    <a:pt x="11160" y="50889"/>
                    <a:pt x="31024" y="31024"/>
                  </a:cubicBezTo>
                  <a:cubicBezTo>
                    <a:pt x="50889" y="11160"/>
                    <a:pt x="77831" y="0"/>
                    <a:pt x="1059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303987" cy="240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482073" y="6736337"/>
            <a:ext cx="1154202" cy="804358"/>
            <a:chOff x="0" y="0"/>
            <a:chExt cx="303987" cy="21184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03987" cy="211847"/>
            </a:xfrm>
            <a:custGeom>
              <a:avLst/>
              <a:gdLst/>
              <a:ahLst/>
              <a:cxnLst/>
              <a:rect r="r" b="b" t="t" l="l"/>
              <a:pathLst>
                <a:path h="211847" w="303987">
                  <a:moveTo>
                    <a:pt x="105924" y="0"/>
                  </a:moveTo>
                  <a:lnTo>
                    <a:pt x="198064" y="0"/>
                  </a:lnTo>
                  <a:cubicBezTo>
                    <a:pt x="256564" y="0"/>
                    <a:pt x="303987" y="47424"/>
                    <a:pt x="303987" y="105924"/>
                  </a:cubicBezTo>
                  <a:lnTo>
                    <a:pt x="303987" y="105924"/>
                  </a:lnTo>
                  <a:cubicBezTo>
                    <a:pt x="303987" y="134016"/>
                    <a:pt x="292827" y="160958"/>
                    <a:pt x="272963" y="180823"/>
                  </a:cubicBezTo>
                  <a:cubicBezTo>
                    <a:pt x="253098" y="200687"/>
                    <a:pt x="226156" y="211847"/>
                    <a:pt x="198064" y="211847"/>
                  </a:cubicBezTo>
                  <a:lnTo>
                    <a:pt x="105924" y="211847"/>
                  </a:lnTo>
                  <a:cubicBezTo>
                    <a:pt x="77831" y="211847"/>
                    <a:pt x="50889" y="200687"/>
                    <a:pt x="31024" y="180823"/>
                  </a:cubicBezTo>
                  <a:cubicBezTo>
                    <a:pt x="11160" y="160958"/>
                    <a:pt x="0" y="134016"/>
                    <a:pt x="0" y="105924"/>
                  </a:cubicBezTo>
                  <a:lnTo>
                    <a:pt x="0" y="105924"/>
                  </a:lnTo>
                  <a:cubicBezTo>
                    <a:pt x="0" y="77831"/>
                    <a:pt x="11160" y="50889"/>
                    <a:pt x="31024" y="31024"/>
                  </a:cubicBezTo>
                  <a:cubicBezTo>
                    <a:pt x="50889" y="11160"/>
                    <a:pt x="77831" y="0"/>
                    <a:pt x="1059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303987" cy="240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9214039" y="3484462"/>
            <a:ext cx="819524" cy="45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3"/>
              </a:lnSpc>
            </a:pPr>
            <a:r>
              <a:rPr lang="en-US" b="true" sz="3600" spc="-169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02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634037" y="6964786"/>
            <a:ext cx="819524" cy="45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3"/>
              </a:lnSpc>
            </a:pPr>
            <a:r>
              <a:rPr lang="en-US" b="true" sz="3600" spc="-169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03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548928" y="3351262"/>
            <a:ext cx="5664246" cy="880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83"/>
              </a:lnSpc>
            </a:pPr>
            <a:r>
              <a:rPr lang="en-US" sz="3600" spc="-169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Interactive dev environments / notebooks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968926" y="6940967"/>
            <a:ext cx="5594048" cy="880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83"/>
              </a:lnSpc>
            </a:pPr>
            <a:r>
              <a:rPr lang="en-US" sz="3600" spc="-169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Security &amp; vulnerability scanning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0016364" y="6507737"/>
            <a:ext cx="7428904" cy="2998333"/>
            <a:chOff x="0" y="0"/>
            <a:chExt cx="1956584" cy="78968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956584" cy="789684"/>
            </a:xfrm>
            <a:custGeom>
              <a:avLst/>
              <a:gdLst/>
              <a:ahLst/>
              <a:cxnLst/>
              <a:rect r="r" b="b" t="t" l="l"/>
              <a:pathLst>
                <a:path h="789684" w="1956584">
                  <a:moveTo>
                    <a:pt x="68781" y="0"/>
                  </a:moveTo>
                  <a:lnTo>
                    <a:pt x="1887803" y="0"/>
                  </a:lnTo>
                  <a:cubicBezTo>
                    <a:pt x="1925790" y="0"/>
                    <a:pt x="1956584" y="30794"/>
                    <a:pt x="1956584" y="68781"/>
                  </a:cubicBezTo>
                  <a:lnTo>
                    <a:pt x="1956584" y="720904"/>
                  </a:lnTo>
                  <a:cubicBezTo>
                    <a:pt x="1956584" y="758890"/>
                    <a:pt x="1925790" y="789684"/>
                    <a:pt x="1887803" y="789684"/>
                  </a:cubicBezTo>
                  <a:lnTo>
                    <a:pt x="68781" y="789684"/>
                  </a:lnTo>
                  <a:cubicBezTo>
                    <a:pt x="30794" y="789684"/>
                    <a:pt x="0" y="758890"/>
                    <a:pt x="0" y="720904"/>
                  </a:cubicBezTo>
                  <a:lnTo>
                    <a:pt x="0" y="68781"/>
                  </a:lnTo>
                  <a:cubicBezTo>
                    <a:pt x="0" y="30794"/>
                    <a:pt x="30794" y="0"/>
                    <a:pt x="6878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1956584" cy="818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345740" y="6736337"/>
            <a:ext cx="1154202" cy="804358"/>
            <a:chOff x="0" y="0"/>
            <a:chExt cx="303987" cy="21184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03987" cy="211847"/>
            </a:xfrm>
            <a:custGeom>
              <a:avLst/>
              <a:gdLst/>
              <a:ahLst/>
              <a:cxnLst/>
              <a:rect r="r" b="b" t="t" l="l"/>
              <a:pathLst>
                <a:path h="211847" w="303987">
                  <a:moveTo>
                    <a:pt x="105924" y="0"/>
                  </a:moveTo>
                  <a:lnTo>
                    <a:pt x="198064" y="0"/>
                  </a:lnTo>
                  <a:cubicBezTo>
                    <a:pt x="256564" y="0"/>
                    <a:pt x="303987" y="47424"/>
                    <a:pt x="303987" y="105924"/>
                  </a:cubicBezTo>
                  <a:lnTo>
                    <a:pt x="303987" y="105924"/>
                  </a:lnTo>
                  <a:cubicBezTo>
                    <a:pt x="303987" y="134016"/>
                    <a:pt x="292827" y="160958"/>
                    <a:pt x="272963" y="180823"/>
                  </a:cubicBezTo>
                  <a:cubicBezTo>
                    <a:pt x="253098" y="200687"/>
                    <a:pt x="226156" y="211847"/>
                    <a:pt x="198064" y="211847"/>
                  </a:cubicBezTo>
                  <a:lnTo>
                    <a:pt x="105924" y="211847"/>
                  </a:lnTo>
                  <a:cubicBezTo>
                    <a:pt x="77831" y="211847"/>
                    <a:pt x="50889" y="200687"/>
                    <a:pt x="31024" y="180823"/>
                  </a:cubicBezTo>
                  <a:cubicBezTo>
                    <a:pt x="11160" y="160958"/>
                    <a:pt x="0" y="134016"/>
                    <a:pt x="0" y="105924"/>
                  </a:cubicBezTo>
                  <a:lnTo>
                    <a:pt x="0" y="105924"/>
                  </a:lnTo>
                  <a:cubicBezTo>
                    <a:pt x="0" y="77831"/>
                    <a:pt x="11160" y="50889"/>
                    <a:pt x="31024" y="31024"/>
                  </a:cubicBezTo>
                  <a:cubicBezTo>
                    <a:pt x="50889" y="11160"/>
                    <a:pt x="77831" y="0"/>
                    <a:pt x="1059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424242"/>
              </a:solidFill>
              <a:prstDash val="solid"/>
              <a:round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303987" cy="240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0497704" y="6964786"/>
            <a:ext cx="819524" cy="45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3"/>
              </a:lnSpc>
            </a:pPr>
            <a:r>
              <a:rPr lang="en-US" b="true" sz="3600" spc="-169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04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832593" y="6940967"/>
            <a:ext cx="4815344" cy="45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83"/>
              </a:lnSpc>
            </a:pPr>
            <a:r>
              <a:rPr lang="en-US" sz="3600" spc="-169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Multi-tenant CI/CD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832593" y="7593282"/>
            <a:ext cx="4815344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spc="-98">
                <a:solidFill>
                  <a:srgbClr val="424242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one isolated build per tenant, no shared kernel risk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329054" y="3484462"/>
            <a:ext cx="819524" cy="45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3"/>
              </a:lnSpc>
            </a:pPr>
            <a:r>
              <a:rPr lang="en-US" b="true" sz="3600" spc="-169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01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663943" y="3460643"/>
            <a:ext cx="4815344" cy="45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83"/>
              </a:lnSpc>
            </a:pPr>
            <a:r>
              <a:rPr lang="en-US" sz="3600" spc="-169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AI coding assistants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663943" y="4112957"/>
            <a:ext cx="4815344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spc="-98">
                <a:solidFill>
                  <a:srgbClr val="424242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one dedicated environment per user, so untrusted AI-generated code stays contained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548928" y="4406265"/>
            <a:ext cx="4815344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spc="-98">
                <a:solidFill>
                  <a:srgbClr val="424242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session survives idle time, no reload needed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968926" y="8021864"/>
            <a:ext cx="4815344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spc="-98">
                <a:solidFill>
                  <a:srgbClr val="424242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isolated blast radius per scan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42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713623">
            <a:off x="6346841" y="-1712143"/>
            <a:ext cx="14118808" cy="9138719"/>
          </a:xfrm>
          <a:custGeom>
            <a:avLst/>
            <a:gdLst/>
            <a:ahLst/>
            <a:cxnLst/>
            <a:rect r="r" b="b" t="t" l="l"/>
            <a:pathLst>
              <a:path h="9138719" w="14118808">
                <a:moveTo>
                  <a:pt x="0" y="0"/>
                </a:moveTo>
                <a:lnTo>
                  <a:pt x="14118808" y="0"/>
                </a:lnTo>
                <a:lnTo>
                  <a:pt x="14118808" y="9138719"/>
                </a:lnTo>
                <a:lnTo>
                  <a:pt x="0" y="913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999"/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2118663" y="4029905"/>
            <a:ext cx="17683768" cy="0"/>
          </a:xfrm>
          <a:prstGeom prst="line">
            <a:avLst/>
          </a:prstGeom>
          <a:ln cap="flat" w="57150">
            <a:solidFill>
              <a:srgbClr val="D0D7DD"/>
            </a:solidFill>
            <a:prstDash val="sysDash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981077" y="3578182"/>
            <a:ext cx="2894965" cy="941546"/>
            <a:chOff x="0" y="0"/>
            <a:chExt cx="762460" cy="24797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2460" cy="247979"/>
            </a:xfrm>
            <a:custGeom>
              <a:avLst/>
              <a:gdLst/>
              <a:ahLst/>
              <a:cxnLst/>
              <a:rect r="r" b="b" t="t" l="l"/>
              <a:pathLst>
                <a:path h="247979" w="762460">
                  <a:moveTo>
                    <a:pt x="123990" y="0"/>
                  </a:moveTo>
                  <a:lnTo>
                    <a:pt x="638470" y="0"/>
                  </a:lnTo>
                  <a:cubicBezTo>
                    <a:pt x="706948" y="0"/>
                    <a:pt x="762460" y="55512"/>
                    <a:pt x="762460" y="123990"/>
                  </a:cubicBezTo>
                  <a:lnTo>
                    <a:pt x="762460" y="123990"/>
                  </a:lnTo>
                  <a:cubicBezTo>
                    <a:pt x="762460" y="156874"/>
                    <a:pt x="749397" y="188411"/>
                    <a:pt x="726144" y="211663"/>
                  </a:cubicBezTo>
                  <a:cubicBezTo>
                    <a:pt x="702892" y="234916"/>
                    <a:pt x="671354" y="247979"/>
                    <a:pt x="638470" y="247979"/>
                  </a:cubicBezTo>
                  <a:lnTo>
                    <a:pt x="123990" y="247979"/>
                  </a:lnTo>
                  <a:cubicBezTo>
                    <a:pt x="91106" y="247979"/>
                    <a:pt x="59568" y="234916"/>
                    <a:pt x="36316" y="211663"/>
                  </a:cubicBezTo>
                  <a:cubicBezTo>
                    <a:pt x="13063" y="188411"/>
                    <a:pt x="0" y="156874"/>
                    <a:pt x="0" y="123990"/>
                  </a:cubicBezTo>
                  <a:lnTo>
                    <a:pt x="0" y="123990"/>
                  </a:lnTo>
                  <a:cubicBezTo>
                    <a:pt x="0" y="91106"/>
                    <a:pt x="13063" y="59568"/>
                    <a:pt x="36316" y="36316"/>
                  </a:cubicBezTo>
                  <a:cubicBezTo>
                    <a:pt x="59568" y="13063"/>
                    <a:pt x="91106" y="0"/>
                    <a:pt x="12399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762460" cy="2765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025140" y="3578182"/>
            <a:ext cx="2894965" cy="941546"/>
            <a:chOff x="0" y="0"/>
            <a:chExt cx="762460" cy="24797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62460" cy="247979"/>
            </a:xfrm>
            <a:custGeom>
              <a:avLst/>
              <a:gdLst/>
              <a:ahLst/>
              <a:cxnLst/>
              <a:rect r="r" b="b" t="t" l="l"/>
              <a:pathLst>
                <a:path h="247979" w="762460">
                  <a:moveTo>
                    <a:pt x="123990" y="0"/>
                  </a:moveTo>
                  <a:lnTo>
                    <a:pt x="638470" y="0"/>
                  </a:lnTo>
                  <a:cubicBezTo>
                    <a:pt x="706948" y="0"/>
                    <a:pt x="762460" y="55512"/>
                    <a:pt x="762460" y="123990"/>
                  </a:cubicBezTo>
                  <a:lnTo>
                    <a:pt x="762460" y="123990"/>
                  </a:lnTo>
                  <a:cubicBezTo>
                    <a:pt x="762460" y="156874"/>
                    <a:pt x="749397" y="188411"/>
                    <a:pt x="726144" y="211663"/>
                  </a:cubicBezTo>
                  <a:cubicBezTo>
                    <a:pt x="702892" y="234916"/>
                    <a:pt x="671354" y="247979"/>
                    <a:pt x="638470" y="247979"/>
                  </a:cubicBezTo>
                  <a:lnTo>
                    <a:pt x="123990" y="247979"/>
                  </a:lnTo>
                  <a:cubicBezTo>
                    <a:pt x="91106" y="247979"/>
                    <a:pt x="59568" y="234916"/>
                    <a:pt x="36316" y="211663"/>
                  </a:cubicBezTo>
                  <a:cubicBezTo>
                    <a:pt x="13063" y="188411"/>
                    <a:pt x="0" y="156874"/>
                    <a:pt x="0" y="123990"/>
                  </a:cubicBezTo>
                  <a:lnTo>
                    <a:pt x="0" y="123990"/>
                  </a:lnTo>
                  <a:cubicBezTo>
                    <a:pt x="0" y="91106"/>
                    <a:pt x="13063" y="59568"/>
                    <a:pt x="36316" y="36316"/>
                  </a:cubicBezTo>
                  <a:cubicBezTo>
                    <a:pt x="59568" y="13063"/>
                    <a:pt x="91106" y="0"/>
                    <a:pt x="12399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762460" cy="2765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726707" y="3578182"/>
            <a:ext cx="3998276" cy="941546"/>
            <a:chOff x="0" y="0"/>
            <a:chExt cx="1053044" cy="24797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53044" cy="247979"/>
            </a:xfrm>
            <a:custGeom>
              <a:avLst/>
              <a:gdLst/>
              <a:ahLst/>
              <a:cxnLst/>
              <a:rect r="r" b="b" t="t" l="l"/>
              <a:pathLst>
                <a:path h="247979" w="1053044">
                  <a:moveTo>
                    <a:pt x="123990" y="0"/>
                  </a:moveTo>
                  <a:lnTo>
                    <a:pt x="929054" y="0"/>
                  </a:lnTo>
                  <a:cubicBezTo>
                    <a:pt x="961938" y="0"/>
                    <a:pt x="993476" y="13063"/>
                    <a:pt x="1016728" y="36316"/>
                  </a:cubicBezTo>
                  <a:cubicBezTo>
                    <a:pt x="1039981" y="59568"/>
                    <a:pt x="1053044" y="91106"/>
                    <a:pt x="1053044" y="123990"/>
                  </a:cubicBezTo>
                  <a:lnTo>
                    <a:pt x="1053044" y="123990"/>
                  </a:lnTo>
                  <a:cubicBezTo>
                    <a:pt x="1053044" y="192467"/>
                    <a:pt x="997532" y="247979"/>
                    <a:pt x="929054" y="247979"/>
                  </a:cubicBezTo>
                  <a:lnTo>
                    <a:pt x="123990" y="247979"/>
                  </a:lnTo>
                  <a:cubicBezTo>
                    <a:pt x="91106" y="247979"/>
                    <a:pt x="59568" y="234916"/>
                    <a:pt x="36316" y="211663"/>
                  </a:cubicBezTo>
                  <a:cubicBezTo>
                    <a:pt x="13063" y="188411"/>
                    <a:pt x="0" y="156874"/>
                    <a:pt x="0" y="123990"/>
                  </a:cubicBezTo>
                  <a:lnTo>
                    <a:pt x="0" y="123990"/>
                  </a:lnTo>
                  <a:cubicBezTo>
                    <a:pt x="0" y="91106"/>
                    <a:pt x="13063" y="59568"/>
                    <a:pt x="36316" y="36316"/>
                  </a:cubicBezTo>
                  <a:cubicBezTo>
                    <a:pt x="59568" y="13063"/>
                    <a:pt x="91106" y="0"/>
                    <a:pt x="12399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1053044" cy="2765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462092" y="3578182"/>
            <a:ext cx="3927496" cy="941546"/>
            <a:chOff x="0" y="0"/>
            <a:chExt cx="1034402" cy="24797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34402" cy="247979"/>
            </a:xfrm>
            <a:custGeom>
              <a:avLst/>
              <a:gdLst/>
              <a:ahLst/>
              <a:cxnLst/>
              <a:rect r="r" b="b" t="t" l="l"/>
              <a:pathLst>
                <a:path h="247979" w="1034402">
                  <a:moveTo>
                    <a:pt x="123990" y="0"/>
                  </a:moveTo>
                  <a:lnTo>
                    <a:pt x="910413" y="0"/>
                  </a:lnTo>
                  <a:cubicBezTo>
                    <a:pt x="943297" y="0"/>
                    <a:pt x="974834" y="13063"/>
                    <a:pt x="998087" y="36316"/>
                  </a:cubicBezTo>
                  <a:cubicBezTo>
                    <a:pt x="1021339" y="59568"/>
                    <a:pt x="1034402" y="91106"/>
                    <a:pt x="1034402" y="123990"/>
                  </a:cubicBezTo>
                  <a:lnTo>
                    <a:pt x="1034402" y="123990"/>
                  </a:lnTo>
                  <a:cubicBezTo>
                    <a:pt x="1034402" y="192467"/>
                    <a:pt x="978890" y="247979"/>
                    <a:pt x="910413" y="247979"/>
                  </a:cubicBezTo>
                  <a:lnTo>
                    <a:pt x="123990" y="247979"/>
                  </a:lnTo>
                  <a:cubicBezTo>
                    <a:pt x="91106" y="247979"/>
                    <a:pt x="59568" y="234916"/>
                    <a:pt x="36316" y="211663"/>
                  </a:cubicBezTo>
                  <a:cubicBezTo>
                    <a:pt x="13063" y="188411"/>
                    <a:pt x="0" y="156874"/>
                    <a:pt x="0" y="123990"/>
                  </a:cubicBezTo>
                  <a:lnTo>
                    <a:pt x="0" y="123990"/>
                  </a:lnTo>
                  <a:cubicBezTo>
                    <a:pt x="0" y="91106"/>
                    <a:pt x="13063" y="59568"/>
                    <a:pt x="36316" y="36316"/>
                  </a:cubicBezTo>
                  <a:cubicBezTo>
                    <a:pt x="59568" y="13063"/>
                    <a:pt x="91106" y="0"/>
                    <a:pt x="12399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A0CEFD">
                    <a:alpha val="100000"/>
                  </a:srgbClr>
                </a:gs>
                <a:gs pos="100000">
                  <a:srgbClr val="E4F2FF">
                    <a:alpha val="100000"/>
                  </a:srgbClr>
                </a:gs>
              </a:gsLst>
              <a:lin ang="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1034402" cy="2765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94040" y="4873357"/>
            <a:ext cx="16495548" cy="4547013"/>
            <a:chOff x="0" y="0"/>
            <a:chExt cx="4344507" cy="119756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344507" cy="1197567"/>
            </a:xfrm>
            <a:custGeom>
              <a:avLst/>
              <a:gdLst/>
              <a:ahLst/>
              <a:cxnLst/>
              <a:rect r="r" b="b" t="t" l="l"/>
              <a:pathLst>
                <a:path h="1197567" w="4344507">
                  <a:moveTo>
                    <a:pt x="37547" y="0"/>
                  </a:moveTo>
                  <a:lnTo>
                    <a:pt x="4306960" y="0"/>
                  </a:lnTo>
                  <a:cubicBezTo>
                    <a:pt x="4316918" y="0"/>
                    <a:pt x="4326468" y="3956"/>
                    <a:pt x="4333510" y="10997"/>
                  </a:cubicBezTo>
                  <a:cubicBezTo>
                    <a:pt x="4340551" y="18039"/>
                    <a:pt x="4344507" y="27589"/>
                    <a:pt x="4344507" y="37547"/>
                  </a:cubicBezTo>
                  <a:lnTo>
                    <a:pt x="4344507" y="1160021"/>
                  </a:lnTo>
                  <a:cubicBezTo>
                    <a:pt x="4344507" y="1169979"/>
                    <a:pt x="4340551" y="1179529"/>
                    <a:pt x="4333510" y="1186570"/>
                  </a:cubicBezTo>
                  <a:cubicBezTo>
                    <a:pt x="4326468" y="1193612"/>
                    <a:pt x="4316918" y="1197567"/>
                    <a:pt x="4306960" y="1197567"/>
                  </a:cubicBezTo>
                  <a:lnTo>
                    <a:pt x="37547" y="1197567"/>
                  </a:lnTo>
                  <a:cubicBezTo>
                    <a:pt x="27589" y="1197567"/>
                    <a:pt x="18039" y="1193612"/>
                    <a:pt x="10997" y="1186570"/>
                  </a:cubicBezTo>
                  <a:cubicBezTo>
                    <a:pt x="3956" y="1179529"/>
                    <a:pt x="0" y="1169979"/>
                    <a:pt x="0" y="1160021"/>
                  </a:cubicBezTo>
                  <a:lnTo>
                    <a:pt x="0" y="37547"/>
                  </a:lnTo>
                  <a:cubicBezTo>
                    <a:pt x="0" y="27589"/>
                    <a:pt x="3956" y="18039"/>
                    <a:pt x="10997" y="10997"/>
                  </a:cubicBezTo>
                  <a:cubicBezTo>
                    <a:pt x="18039" y="3956"/>
                    <a:pt x="27589" y="0"/>
                    <a:pt x="37547" y="0"/>
                  </a:cubicBezTo>
                  <a:close/>
                </a:path>
              </a:pathLst>
            </a:custGeom>
            <a:solidFill>
              <a:srgbClr val="424242"/>
            </a:solidFill>
            <a:ln w="19050" cap="rnd">
              <a:solidFill>
                <a:srgbClr val="D0D7DD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344507" cy="1226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15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984504" y="3822810"/>
            <a:ext cx="2888111" cy="557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2"/>
              </a:lnSpc>
            </a:pPr>
            <a:r>
              <a:rPr lang="en-US" b="true" sz="4364" spc="-205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Pending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025140" y="3822810"/>
            <a:ext cx="2888111" cy="557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2"/>
              </a:lnSpc>
            </a:pPr>
            <a:r>
              <a:rPr lang="en-US" b="true" sz="4364" spc="-205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Running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144000" y="3822810"/>
            <a:ext cx="3115822" cy="557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02"/>
              </a:lnSpc>
            </a:pPr>
            <a:r>
              <a:rPr lang="en-US" b="true" sz="4364" spc="-205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Suspended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877507" y="3840040"/>
            <a:ext cx="2658659" cy="51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9"/>
              </a:lnSpc>
            </a:pPr>
            <a:r>
              <a:rPr lang="en-US" b="true" sz="3999" spc="-187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Terminated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1797239"/>
            <a:ext cx="16230600" cy="76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6000" spc="-282" b="true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States of MicroVMs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81019" y="5633287"/>
            <a:ext cx="2743245" cy="1249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84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The MicroVM is being restored from its snapshot, right after you call run-microvm.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338031" y="5633287"/>
            <a:ext cx="2743245" cy="935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84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It's live and serving traffic, and this is where compute charges apply.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372138" y="5633287"/>
            <a:ext cx="2743245" cy="1564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84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Idle timeout or an explicit call froze it here; memory and disk stay exactly as they were, and you're only paying for storage.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406245" y="5633287"/>
            <a:ext cx="2743245" cy="1249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-84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Gone for good, either by explicit call or the 8-hour cap, with all charges stopped.</a:t>
            </a:r>
          </a:p>
        </p:txBody>
      </p:sp>
      <p:sp>
        <p:nvSpPr>
          <p:cNvPr name="AutoShape 28" id="28"/>
          <p:cNvSpPr/>
          <p:nvPr/>
        </p:nvSpPr>
        <p:spPr>
          <a:xfrm flipH="true">
            <a:off x="8726707" y="5490280"/>
            <a:ext cx="0" cy="3462212"/>
          </a:xfrm>
          <a:prstGeom prst="line">
            <a:avLst/>
          </a:prstGeom>
          <a:ln cap="flat" w="19050">
            <a:solidFill>
              <a:srgbClr val="D0D7D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flipH="true">
            <a:off x="4731147" y="5490280"/>
            <a:ext cx="0" cy="3462212"/>
          </a:xfrm>
          <a:prstGeom prst="line">
            <a:avLst/>
          </a:prstGeom>
          <a:ln cap="flat" w="19050">
            <a:solidFill>
              <a:srgbClr val="D0D7D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>
            <a:off x="12724982" y="5490280"/>
            <a:ext cx="0" cy="3462212"/>
          </a:xfrm>
          <a:prstGeom prst="line">
            <a:avLst/>
          </a:prstGeom>
          <a:ln cap="flat" w="19050">
            <a:solidFill>
              <a:srgbClr val="D0D7D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4242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45785"/>
            <a:ext cx="16230600" cy="1555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68"/>
              </a:lnSpc>
            </a:pPr>
            <a:r>
              <a:rPr lang="en-US" b="true" sz="12200" spc="-573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Demo 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619438"/>
            <a:ext cx="14354552" cy="4080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 spc="-98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Deploys IAM roles and an S3 artifact bucket via CloudFormation</a:t>
            </a:r>
          </a:p>
          <a:p>
            <a:pPr algn="l">
              <a:lnSpc>
                <a:spcPts val="2939"/>
              </a:lnSpc>
            </a:pP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 spc="-98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Builds a custom MicroVM image from a Dockerfile (Python + Flask `/exec` server)</a:t>
            </a:r>
          </a:p>
          <a:p>
            <a:pPr algn="l">
              <a:lnSpc>
                <a:spcPts val="2939"/>
              </a:lnSpc>
            </a:pP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 spc="-98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Launches a MicroVM with `ALL_INGRESS` + `INTERNET_EGRESS` network connectors</a:t>
            </a:r>
          </a:p>
          <a:p>
            <a:pPr algn="l">
              <a:lnSpc>
                <a:spcPts val="2939"/>
              </a:lnSpc>
            </a:pP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 spc="-98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Generates scoped auth tokens and sends HTTPS requests to the MicroVM's `/exec` endpoint</a:t>
            </a:r>
          </a:p>
          <a:p>
            <a:pPr algn="l">
              <a:lnSpc>
                <a:spcPts val="2939"/>
              </a:lnSpc>
            </a:pP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 spc="-98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Installs packages (numpy) and runs Python scripts inside the MicroVM</a:t>
            </a:r>
          </a:p>
          <a:p>
            <a:pPr algn="l">
              <a:lnSpc>
                <a:spcPts val="2939"/>
              </a:lnSpc>
            </a:pPr>
          </a:p>
          <a:p>
            <a:pPr algn="l" marL="453388" indent="-226694" lvl="1">
              <a:lnSpc>
                <a:spcPts val="2939"/>
              </a:lnSpc>
              <a:buFont typeface="Arial"/>
              <a:buChar char="•"/>
            </a:pPr>
            <a:r>
              <a:rPr lang="en-US" sz="2099" spc="-98">
                <a:solidFill>
                  <a:srgbClr val="FFFFF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Suspends, resumes, and terminates the MicroVM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0D7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977201">
            <a:off x="8302125" y="-801031"/>
            <a:ext cx="12791303" cy="9442307"/>
          </a:xfrm>
          <a:custGeom>
            <a:avLst/>
            <a:gdLst/>
            <a:ahLst/>
            <a:cxnLst/>
            <a:rect r="r" b="b" t="t" l="l"/>
            <a:pathLst>
              <a:path h="9442307" w="12791303">
                <a:moveTo>
                  <a:pt x="0" y="0"/>
                </a:moveTo>
                <a:lnTo>
                  <a:pt x="12791302" y="0"/>
                </a:lnTo>
                <a:lnTo>
                  <a:pt x="12791302" y="9442307"/>
                </a:lnTo>
                <a:lnTo>
                  <a:pt x="0" y="94423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659522">
            <a:off x="-1466084" y="-1104127"/>
            <a:ext cx="6017764" cy="3599717"/>
          </a:xfrm>
          <a:custGeom>
            <a:avLst/>
            <a:gdLst/>
            <a:ahLst/>
            <a:cxnLst/>
            <a:rect r="r" b="b" t="t" l="l"/>
            <a:pathLst>
              <a:path h="3599717" w="6017764">
                <a:moveTo>
                  <a:pt x="0" y="0"/>
                </a:moveTo>
                <a:lnTo>
                  <a:pt x="6017764" y="0"/>
                </a:lnTo>
                <a:lnTo>
                  <a:pt x="6017764" y="3599717"/>
                </a:lnTo>
                <a:lnTo>
                  <a:pt x="0" y="35997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924022" y="5188961"/>
            <a:ext cx="4716981" cy="6251420"/>
          </a:xfrm>
          <a:custGeom>
            <a:avLst/>
            <a:gdLst/>
            <a:ahLst/>
            <a:cxnLst/>
            <a:rect r="r" b="b" t="t" l="l"/>
            <a:pathLst>
              <a:path h="6251420" w="4716981">
                <a:moveTo>
                  <a:pt x="0" y="0"/>
                </a:moveTo>
                <a:lnTo>
                  <a:pt x="4716981" y="0"/>
                </a:lnTo>
                <a:lnTo>
                  <a:pt x="4716981" y="6251421"/>
                </a:lnTo>
                <a:lnTo>
                  <a:pt x="0" y="62514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3692569"/>
            <a:ext cx="9672886" cy="6055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095"/>
              </a:lnSpc>
            </a:pPr>
            <a:r>
              <a:rPr lang="en-US" sz="24569" spc="-1154" b="true">
                <a:solidFill>
                  <a:srgbClr val="424242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Thank You</a:t>
            </a:r>
          </a:p>
        </p:txBody>
      </p:sp>
      <p:sp>
        <p:nvSpPr>
          <p:cNvPr name="AutoShape 6" id="6"/>
          <p:cNvSpPr/>
          <p:nvPr/>
        </p:nvSpPr>
        <p:spPr>
          <a:xfrm>
            <a:off x="1045163" y="1480091"/>
            <a:ext cx="16214137" cy="0"/>
          </a:xfrm>
          <a:prstGeom prst="line">
            <a:avLst/>
          </a:prstGeom>
          <a:ln cap="flat" w="19050">
            <a:solidFill>
              <a:srgbClr val="42424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2873562" y="5967836"/>
            <a:ext cx="355174" cy="355174"/>
          </a:xfrm>
          <a:custGeom>
            <a:avLst/>
            <a:gdLst/>
            <a:ahLst/>
            <a:cxnLst/>
            <a:rect r="r" b="b" t="t" l="l"/>
            <a:pathLst>
              <a:path h="355174" w="355174">
                <a:moveTo>
                  <a:pt x="0" y="0"/>
                </a:moveTo>
                <a:lnTo>
                  <a:pt x="355174" y="0"/>
                </a:lnTo>
                <a:lnTo>
                  <a:pt x="355174" y="355174"/>
                </a:lnTo>
                <a:lnTo>
                  <a:pt x="0" y="3551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870692" y="6848200"/>
            <a:ext cx="358045" cy="358045"/>
          </a:xfrm>
          <a:custGeom>
            <a:avLst/>
            <a:gdLst/>
            <a:ahLst/>
            <a:cxnLst/>
            <a:rect r="r" b="b" t="t" l="l"/>
            <a:pathLst>
              <a:path h="358045" w="358045">
                <a:moveTo>
                  <a:pt x="0" y="0"/>
                </a:moveTo>
                <a:lnTo>
                  <a:pt x="358044" y="0"/>
                </a:lnTo>
                <a:lnTo>
                  <a:pt x="358044" y="358045"/>
                </a:lnTo>
                <a:lnTo>
                  <a:pt x="0" y="3580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2870141" y="7730120"/>
            <a:ext cx="359146" cy="359146"/>
          </a:xfrm>
          <a:custGeom>
            <a:avLst/>
            <a:gdLst/>
            <a:ahLst/>
            <a:cxnLst/>
            <a:rect r="r" b="b" t="t" l="l"/>
            <a:pathLst>
              <a:path h="359146" w="359146">
                <a:moveTo>
                  <a:pt x="0" y="0"/>
                </a:moveTo>
                <a:lnTo>
                  <a:pt x="359146" y="0"/>
                </a:lnTo>
                <a:lnTo>
                  <a:pt x="359146" y="359146"/>
                </a:lnTo>
                <a:lnTo>
                  <a:pt x="0" y="3591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13809146" y="622579"/>
            <a:ext cx="3450154" cy="281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b="true" sz="1800" spc="-100">
                <a:solidFill>
                  <a:srgbClr val="42424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Presented by 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09146" y="920227"/>
            <a:ext cx="3450154" cy="31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000" spc="-112">
                <a:solidFill>
                  <a:srgbClr val="424242"/>
                </a:solidFill>
                <a:latin typeface="Open Sauce"/>
                <a:ea typeface="Open Sauce"/>
                <a:cs typeface="Open Sauce"/>
                <a:sym typeface="Open Sauce"/>
              </a:rPr>
              <a:t>Ajay Dhungel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201262" y="7848014"/>
            <a:ext cx="3500324" cy="1239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41"/>
              </a:lnSpc>
            </a:pPr>
            <a:r>
              <a:rPr lang="en-US" sz="3921" spc="-219">
                <a:solidFill>
                  <a:srgbClr val="424242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for your time and attention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44633" y="5973020"/>
            <a:ext cx="402369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72">
                <a:solidFill>
                  <a:srgbClr val="393939"/>
                </a:solidFill>
                <a:latin typeface="Open Sauce"/>
                <a:ea typeface="Open Sauce"/>
                <a:cs typeface="Open Sauce"/>
                <a:sym typeface="Open Sauce"/>
              </a:rPr>
              <a:t>+1 437-870-6261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44633" y="6854641"/>
            <a:ext cx="402369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72">
                <a:solidFill>
                  <a:srgbClr val="393939"/>
                </a:solidFill>
                <a:latin typeface="Open Sauce"/>
                <a:ea typeface="Open Sauce"/>
                <a:cs typeface="Open Sauce"/>
                <a:sym typeface="Open Sauce"/>
              </a:rPr>
              <a:t>ajaydhungel.blog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44633" y="7737291"/>
            <a:ext cx="402369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72">
                <a:solidFill>
                  <a:srgbClr val="393939"/>
                </a:solidFill>
                <a:latin typeface="Open Sauce"/>
                <a:ea typeface="Open Sauce"/>
                <a:cs typeface="Open Sauce"/>
                <a:sym typeface="Open Sauce"/>
              </a:rPr>
              <a:t>dhungelajay@gmail.com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06533" y="8428645"/>
            <a:ext cx="402369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-72">
                <a:solidFill>
                  <a:srgbClr val="393939"/>
                </a:solidFill>
                <a:latin typeface="Open Sauce"/>
                <a:ea typeface="Open Sauce"/>
                <a:cs typeface="Open Sauce"/>
                <a:sym typeface="Open Sauce"/>
              </a:rPr>
              <a:t>linkedin.com/in/ajaydhungel/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2889191" y="8414305"/>
            <a:ext cx="359146" cy="359146"/>
          </a:xfrm>
          <a:custGeom>
            <a:avLst/>
            <a:gdLst/>
            <a:ahLst/>
            <a:cxnLst/>
            <a:rect r="r" b="b" t="t" l="l"/>
            <a:pathLst>
              <a:path h="359146" w="359146">
                <a:moveTo>
                  <a:pt x="0" y="0"/>
                </a:moveTo>
                <a:lnTo>
                  <a:pt x="359146" y="0"/>
                </a:lnTo>
                <a:lnTo>
                  <a:pt x="359146" y="359145"/>
                </a:lnTo>
                <a:lnTo>
                  <a:pt x="0" y="3591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DAHPC5mRpec</dc:identifier>
  <dcterms:modified xsi:type="dcterms:W3CDTF">2011-08-01T06:04:30Z</dcterms:modified>
  <cp:revision>1</cp:revision>
  <dc:title>Lambda MicroVMs</dc:title>
</cp:coreProperties>
</file>